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0" r:id="rId3"/>
    <p:sldId id="257" r:id="rId4"/>
    <p:sldId id="258" r:id="rId5"/>
    <p:sldId id="265" r:id="rId6"/>
    <p:sldId id="266" r:id="rId7"/>
    <p:sldId id="271" r:id="rId8"/>
    <p:sldId id="264" r:id="rId9"/>
    <p:sldId id="267" r:id="rId10"/>
    <p:sldId id="268" r:id="rId11"/>
    <p:sldId id="270" r:id="rId12"/>
    <p:sldId id="259" r:id="rId13"/>
    <p:sldId id="261" r:id="rId14"/>
    <p:sldId id="269"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22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43621-7CFD-4920-BE1C-CCA51EE9DFE7}" type="datetimeFigureOut">
              <a:rPr lang="en-AU" smtClean="0"/>
              <a:pPr/>
              <a:t>16/11/2014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F5D87-1D6E-4D67-BE9C-F221FCB2339E}" type="slidenum">
              <a:rPr lang="en-AU" smtClean="0"/>
              <a:pPr/>
              <a:t>‹#›</a:t>
            </a:fld>
            <a:endParaRPr lang="en-AU"/>
          </a:p>
        </p:txBody>
      </p:sp>
    </p:spTree>
    <p:extLst>
      <p:ext uri="{BB962C8B-B14F-4D97-AF65-F5344CB8AC3E}">
        <p14:creationId xmlns:p14="http://schemas.microsoft.com/office/powerpoint/2010/main" val="227155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Lorraine, Trish, Anne</a:t>
            </a:r>
          </a:p>
        </p:txBody>
      </p:sp>
      <p:sp>
        <p:nvSpPr>
          <p:cNvPr id="4" name="Slide Number Placeholder 3"/>
          <p:cNvSpPr>
            <a:spLocks noGrp="1"/>
          </p:cNvSpPr>
          <p:nvPr>
            <p:ph type="sldNum" sz="quarter" idx="10"/>
          </p:nvPr>
        </p:nvSpPr>
        <p:spPr/>
        <p:txBody>
          <a:bodyPr/>
          <a:lstStyle/>
          <a:p>
            <a:fld id="{703F5D87-1D6E-4D67-BE9C-F221FCB2339E}" type="slidenum">
              <a:rPr lang="en-AU" smtClean="0"/>
              <a:pPr/>
              <a:t>1</a:t>
            </a:fld>
            <a:endParaRPr lang="en-AU"/>
          </a:p>
        </p:txBody>
      </p:sp>
    </p:spTree>
    <p:extLst>
      <p:ext uri="{BB962C8B-B14F-4D97-AF65-F5344CB8AC3E}">
        <p14:creationId xmlns:p14="http://schemas.microsoft.com/office/powerpoint/2010/main" val="17004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High levels of emotional</a:t>
            </a:r>
            <a:r>
              <a:rPr lang="en-US" baseline="0" dirty="0" smtClean="0"/>
              <a:t> intelligence can c</a:t>
            </a:r>
            <a:r>
              <a:rPr lang="en-US" dirty="0" smtClean="0"/>
              <a:t>reate an atmosphere of cooperation, trust, honesty and respect through sharing some of our inner feelings, motivation, skills and intentions with others as demonstrated in the 'disclosure/feedback model of self-awareness' or the Johari Window created by  Joseph </a:t>
            </a:r>
            <a:r>
              <a:rPr lang="en-US" dirty="0" err="1" smtClean="0"/>
              <a:t>Luft</a:t>
            </a:r>
            <a:r>
              <a:rPr lang="en-US" dirty="0" smtClean="0"/>
              <a:t> and Harry Ingham.</a:t>
            </a:r>
          </a:p>
          <a:p>
            <a:pPr>
              <a:lnSpc>
                <a:spcPct val="114000"/>
              </a:lnSpc>
              <a:spcAft>
                <a:spcPts val="600"/>
              </a:spcAft>
            </a:pPr>
            <a:r>
              <a:rPr lang="en-US" dirty="0" smtClean="0"/>
              <a:t>The Johari </a:t>
            </a:r>
            <a:r>
              <a:rPr lang="en-US" dirty="0"/>
              <a:t>Window </a:t>
            </a:r>
            <a:r>
              <a:rPr lang="en-US" dirty="0" smtClean="0"/>
              <a:t>demonstrates </a:t>
            </a:r>
            <a:r>
              <a:rPr lang="en-US" dirty="0"/>
              <a:t>the importance of open </a:t>
            </a:r>
            <a:r>
              <a:rPr lang="en-US" dirty="0" smtClean="0"/>
              <a:t>communication, self-disclosure and feedback and the effect it can have on a relationship and a person’s growth, </a:t>
            </a:r>
            <a:r>
              <a:rPr lang="en-US" dirty="0"/>
              <a:t>both personally and professionally.</a:t>
            </a:r>
          </a:p>
          <a:p>
            <a:pPr>
              <a:lnSpc>
                <a:spcPct val="114000"/>
              </a:lnSpc>
              <a:spcAft>
                <a:spcPts val="600"/>
              </a:spcAft>
            </a:pPr>
            <a:r>
              <a:rPr lang="en-US" dirty="0" smtClean="0"/>
              <a:t>The Open </a:t>
            </a:r>
            <a:r>
              <a:rPr lang="en-US" dirty="0"/>
              <a:t>Area is expanded vertically with self-disclosure, and horizontally with feedback from </a:t>
            </a:r>
            <a:r>
              <a:rPr lang="en-US" dirty="0" smtClean="0"/>
              <a:t>others. </a:t>
            </a:r>
            <a:r>
              <a:rPr lang="en-US" dirty="0"/>
              <a:t>By encouraging healthy self-disclosure and sensitive feedback, you can build a stronger and more effective </a:t>
            </a:r>
            <a:r>
              <a:rPr lang="en-US" dirty="0" smtClean="0"/>
              <a:t>relationship (</a:t>
            </a:r>
            <a:r>
              <a:rPr lang="en-US" dirty="0" err="1" smtClean="0"/>
              <a:t>MindTools</a:t>
            </a:r>
            <a:r>
              <a:rPr lang="en-US" dirty="0" smtClean="0"/>
              <a:t>, 2014).</a:t>
            </a:r>
          </a:p>
          <a:p>
            <a:pPr>
              <a:lnSpc>
                <a:spcPct val="114000"/>
              </a:lnSpc>
              <a:spcAft>
                <a:spcPts val="600"/>
              </a:spcAft>
            </a:pPr>
            <a:r>
              <a:rPr lang="en-US" dirty="0" smtClean="0"/>
              <a:t>The emotional intelligent teacher will go into a session just as ready to listen as to talk. </a:t>
            </a:r>
            <a:r>
              <a:rPr lang="en-US" dirty="0" smtClean="0"/>
              <a:t>They are not overly </a:t>
            </a:r>
            <a:r>
              <a:rPr lang="en-US" dirty="0" smtClean="0"/>
              <a:t>ready with a range of anecdotes or advice, but value what the students are actually saying.</a:t>
            </a:r>
          </a:p>
          <a:p>
            <a:pPr>
              <a:lnSpc>
                <a:spcPct val="114000"/>
              </a:lnSpc>
              <a:spcAft>
                <a:spcPts val="600"/>
              </a:spcAft>
            </a:pPr>
            <a:endParaRPr lang="en-US" dirty="0" smtClean="0"/>
          </a:p>
          <a:p>
            <a:pPr>
              <a:lnSpc>
                <a:spcPct val="114000"/>
              </a:lnSpc>
              <a:spcAft>
                <a:spcPts val="600"/>
              </a:spcAft>
            </a:pPr>
            <a:endParaRPr lang="en-US" dirty="0"/>
          </a:p>
          <a:p>
            <a:pPr>
              <a:lnSpc>
                <a:spcPct val="114000"/>
              </a:lnSpc>
              <a:spcAft>
                <a:spcPts val="600"/>
              </a:spcAft>
            </a:pP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10</a:t>
            </a:fld>
            <a:endParaRPr lang="en-AU"/>
          </a:p>
        </p:txBody>
      </p:sp>
    </p:spTree>
    <p:extLst>
      <p:ext uri="{BB962C8B-B14F-4D97-AF65-F5344CB8AC3E}">
        <p14:creationId xmlns:p14="http://schemas.microsoft.com/office/powerpoint/2010/main" val="107927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Emotional</a:t>
            </a:r>
            <a:r>
              <a:rPr lang="en-US" baseline="0" dirty="0" smtClean="0"/>
              <a:t> Intelligence in a teacher gives them the tools to </a:t>
            </a:r>
            <a:r>
              <a:rPr lang="en-US" dirty="0" smtClean="0"/>
              <a:t>create an environment that stimulates learning, creates curiosity and generates ‘Flow’. </a:t>
            </a:r>
          </a:p>
          <a:p>
            <a:pPr>
              <a:lnSpc>
                <a:spcPct val="114000"/>
              </a:lnSpc>
              <a:spcAft>
                <a:spcPts val="600"/>
              </a:spcAft>
            </a:pPr>
            <a:r>
              <a:rPr lang="en-US" dirty="0" smtClean="0"/>
              <a:t>According to </a:t>
            </a:r>
            <a:r>
              <a:rPr lang="en-US" i="1" dirty="0" smtClean="0"/>
              <a:t>chicks send me highly  - </a:t>
            </a:r>
            <a:r>
              <a:rPr lang="en-US" dirty="0" err="1" smtClean="0"/>
              <a:t>Csikzentmihalyi</a:t>
            </a:r>
            <a:r>
              <a:rPr lang="en-US" dirty="0" smtClean="0"/>
              <a:t> (1991) “flow is a state in which people are so involved in an activity that nothing else seems to matter”. </a:t>
            </a:r>
          </a:p>
          <a:p>
            <a:pPr>
              <a:lnSpc>
                <a:spcPct val="114000"/>
              </a:lnSpc>
              <a:spcAft>
                <a:spcPts val="600"/>
              </a:spcAft>
            </a:pPr>
            <a:r>
              <a:rPr lang="en-US" dirty="0" smtClean="0"/>
              <a:t>Innovative, brain friendly practices to maintain a student’s attention span, authentic assessment as well as clear goals are all ways which can bring about flow, whilst at the same time ensuring there is an appropriate balance between students’ skill level and the learning challenges they are facing. </a:t>
            </a:r>
          </a:p>
          <a:p>
            <a:pPr>
              <a:lnSpc>
                <a:spcPct val="114000"/>
              </a:lnSpc>
              <a:spcAft>
                <a:spcPts val="600"/>
              </a:spcAft>
            </a:pPr>
            <a:r>
              <a:rPr lang="en-US" dirty="0" smtClean="0"/>
              <a:t>Students also need to be able to see the relevance of what they are learning. An example of this hit me when I taught a group of Fitness students for the first time who questioned me of the importance of the endocrine system. After all, there were no stretching</a:t>
            </a:r>
            <a:r>
              <a:rPr lang="en-US" dirty="0"/>
              <a:t> </a:t>
            </a:r>
            <a:r>
              <a:rPr lang="en-US" dirty="0" smtClean="0"/>
              <a:t>or strengthening exercises for hormones. </a:t>
            </a:r>
          </a:p>
          <a:p>
            <a:pPr>
              <a:lnSpc>
                <a:spcPct val="114000"/>
              </a:lnSpc>
              <a:spcAft>
                <a:spcPts val="600"/>
              </a:spcAft>
            </a:pPr>
            <a:r>
              <a:rPr lang="en-US" dirty="0" smtClean="0"/>
              <a:t>Demonstrating with a little theatre the effects a hot-flush could have on a menopausal woman doing some abdominal crunches on a ball seemed </a:t>
            </a:r>
            <a:r>
              <a:rPr lang="en-US" dirty="0" smtClean="0"/>
              <a:t>to do </a:t>
            </a:r>
            <a:r>
              <a:rPr lang="en-US" dirty="0" smtClean="0"/>
              <a:t>the trick. The challenge then remained to provide an equally relevant example for the other ten body systems to keep the students </a:t>
            </a:r>
            <a:r>
              <a:rPr lang="en-US" dirty="0" smtClean="0"/>
              <a:t>fully engaged.</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11</a:t>
            </a:fld>
            <a:endParaRPr lang="en-AU"/>
          </a:p>
        </p:txBody>
      </p:sp>
    </p:spTree>
    <p:extLst>
      <p:ext uri="{BB962C8B-B14F-4D97-AF65-F5344CB8AC3E}">
        <p14:creationId xmlns:p14="http://schemas.microsoft.com/office/powerpoint/2010/main" val="131046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Educational growth and development in students can be achieved by challenging them and allowing them to leave their own individual comfort zone while at the same time providing a supporting environment. </a:t>
            </a:r>
          </a:p>
          <a:p>
            <a:pPr>
              <a:lnSpc>
                <a:spcPct val="114000"/>
              </a:lnSpc>
              <a:spcAft>
                <a:spcPts val="600"/>
              </a:spcAft>
            </a:pPr>
            <a:r>
              <a:rPr lang="en-US" dirty="0" smtClean="0"/>
              <a:t>However, if there is an imbalance between pressure and support as described in </a:t>
            </a:r>
            <a:r>
              <a:rPr lang="en-US" dirty="0" err="1" smtClean="0"/>
              <a:t>Daloz’s</a:t>
            </a:r>
            <a:r>
              <a:rPr lang="en-US" dirty="0" smtClean="0"/>
              <a:t> ‘Model of Support and Challenge’, students may find themselves not in the ‘growth or learning zone’ but in the ‘panic zone’ (Brown, 2008, pp. 3-4) and withdraw from the course. </a:t>
            </a:r>
          </a:p>
          <a:p>
            <a:pPr>
              <a:lnSpc>
                <a:spcPct val="114000"/>
              </a:lnSpc>
              <a:spcAft>
                <a:spcPts val="600"/>
              </a:spcAft>
            </a:pPr>
            <a:r>
              <a:rPr lang="en-US" dirty="0" smtClean="0"/>
              <a:t>Providing the right support starts with being able to have that connection between teacher and </a:t>
            </a:r>
            <a:r>
              <a:rPr lang="en-US" dirty="0" smtClean="0"/>
              <a:t>student. This will assist with facilitating </a:t>
            </a:r>
            <a:r>
              <a:rPr lang="en-US" dirty="0" smtClean="0"/>
              <a:t>dialogue </a:t>
            </a:r>
            <a:r>
              <a:rPr lang="en-US" dirty="0" smtClean="0"/>
              <a:t>about expectations and specific challenges and </a:t>
            </a:r>
            <a:r>
              <a:rPr lang="en-US" dirty="0" smtClean="0"/>
              <a:t>how they impact on </a:t>
            </a:r>
            <a:r>
              <a:rPr lang="en-US" dirty="0" smtClean="0"/>
              <a:t>a student’s learning </a:t>
            </a:r>
            <a:r>
              <a:rPr lang="en-US" dirty="0" smtClean="0"/>
              <a:t>and what strategies can be put in place. </a:t>
            </a:r>
            <a:endParaRPr lang="en-US" dirty="0" smtClean="0"/>
          </a:p>
          <a:p>
            <a:pPr>
              <a:lnSpc>
                <a:spcPct val="114000"/>
              </a:lnSpc>
              <a:spcAft>
                <a:spcPts val="600"/>
              </a:spcAft>
            </a:pPr>
            <a:r>
              <a:rPr lang="en-US" dirty="0" smtClean="0"/>
              <a:t>At Community Services &amp; Health at Wodonga TAFE we interview every student; this is done not to rule them in or out of a course, but to learn more about them.</a:t>
            </a:r>
            <a:endParaRPr lang="en-US" dirty="0"/>
          </a:p>
          <a:p>
            <a:pPr>
              <a:lnSpc>
                <a:spcPct val="114000"/>
              </a:lnSpc>
              <a:spcAft>
                <a:spcPts val="600"/>
              </a:spcAft>
            </a:pPr>
            <a:r>
              <a:rPr lang="en-US" dirty="0" smtClean="0"/>
              <a:t>Good </a:t>
            </a:r>
            <a:r>
              <a:rPr lang="en-US" dirty="0" smtClean="0"/>
              <a:t>interpersonal skills as part of well-developed emotional intelligence in the teacher, plays a vital role with this. After all, what is quite challenging for one can be straight forward for another.</a:t>
            </a:r>
            <a:endParaRPr lang="en-US"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12</a:t>
            </a:fld>
            <a:endParaRPr lang="en-AU"/>
          </a:p>
        </p:txBody>
      </p:sp>
    </p:spTree>
    <p:extLst>
      <p:ext uri="{BB962C8B-B14F-4D97-AF65-F5344CB8AC3E}">
        <p14:creationId xmlns:p14="http://schemas.microsoft.com/office/powerpoint/2010/main" val="28236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Teachers often find themselves in </a:t>
            </a:r>
            <a:r>
              <a:rPr lang="en-US" dirty="0" err="1" smtClean="0"/>
              <a:t>Daloz’s</a:t>
            </a:r>
            <a:r>
              <a:rPr lang="en-US" dirty="0" smtClean="0"/>
              <a:t> ‘Retreat’ area with too many challenges and not enough managerial, administrative and professional development support. It is therefore not surprising that “more than one in four new teachers are suffering from ''emotional exhaustion''” (Marshall, 2013). </a:t>
            </a:r>
          </a:p>
          <a:p>
            <a:pPr>
              <a:lnSpc>
                <a:spcPct val="114000"/>
              </a:lnSpc>
              <a:spcAft>
                <a:spcPts val="600"/>
              </a:spcAft>
            </a:pPr>
            <a:r>
              <a:rPr lang="en-US" dirty="0" smtClean="0"/>
              <a:t>Needing to meet students’ educational expectations and emotional needs, accommodate for their differences in learning styles and intelligences as well as ensure content is up to date and incorporate novel teaching practices </a:t>
            </a:r>
            <a:r>
              <a:rPr lang="en-US" dirty="0" smtClean="0"/>
              <a:t>are </a:t>
            </a:r>
            <a:r>
              <a:rPr lang="en-US" dirty="0" smtClean="0"/>
              <a:t>some of the pressures a teacher can face. </a:t>
            </a:r>
          </a:p>
          <a:p>
            <a:pPr>
              <a:lnSpc>
                <a:spcPct val="114000"/>
              </a:lnSpc>
              <a:spcAft>
                <a:spcPts val="600"/>
              </a:spcAft>
            </a:pPr>
            <a:r>
              <a:rPr lang="en-US" dirty="0" smtClean="0"/>
              <a:t>The </a:t>
            </a:r>
            <a:r>
              <a:rPr lang="en-US" dirty="0" smtClean="0"/>
              <a:t>emotional intelligent teacher is adaptable, can handle change with flexibility and </a:t>
            </a:r>
            <a:r>
              <a:rPr lang="en-US" dirty="0" err="1" smtClean="0"/>
              <a:t>recognises</a:t>
            </a:r>
            <a:r>
              <a:rPr lang="en-US" dirty="0" smtClean="0"/>
              <a:t> the stressors associated with change and </a:t>
            </a:r>
            <a:r>
              <a:rPr lang="en-US" dirty="0" smtClean="0"/>
              <a:t>pressure. They have </a:t>
            </a:r>
            <a:r>
              <a:rPr lang="en-US" dirty="0" smtClean="0"/>
              <a:t>an ability to understand and deal with the emotions those stressors can create in a constructive way as well as maintain positive moods, all leading to effective stress reduction and prevention of </a:t>
            </a:r>
            <a:r>
              <a:rPr lang="en-US" dirty="0" smtClean="0"/>
              <a:t>possible burn </a:t>
            </a:r>
            <a:r>
              <a:rPr lang="en-US" dirty="0" smtClean="0"/>
              <a:t>out.</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13</a:t>
            </a:fld>
            <a:endParaRPr lang="en-AU"/>
          </a:p>
        </p:txBody>
      </p:sp>
    </p:spTree>
    <p:extLst>
      <p:ext uri="{BB962C8B-B14F-4D97-AF65-F5344CB8AC3E}">
        <p14:creationId xmlns:p14="http://schemas.microsoft.com/office/powerpoint/2010/main" val="93170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77072"/>
          </a:xfrm>
        </p:spPr>
        <p:txBody>
          <a:bodyPr/>
          <a:lstStyle/>
          <a:p>
            <a:pPr>
              <a:lnSpc>
                <a:spcPct val="114000"/>
              </a:lnSpc>
              <a:spcAft>
                <a:spcPts val="600"/>
              </a:spcAft>
            </a:pPr>
            <a:r>
              <a:rPr lang="en-US" dirty="0" smtClean="0"/>
              <a:t>It has been well established that learning is more than the transfer of knowledge; providing students with subject content only as part of their formal education does not prepare them well enough for both life and work in the 21st century. To be an all rounded citizen of the world emotional and social skills are required as well as being able to set achievable goals, communicate, collaborate and have the ability to problem solve. </a:t>
            </a:r>
          </a:p>
          <a:p>
            <a:pPr>
              <a:lnSpc>
                <a:spcPct val="114000"/>
              </a:lnSpc>
              <a:spcAft>
                <a:spcPts val="600"/>
              </a:spcAft>
            </a:pPr>
            <a:r>
              <a:rPr lang="en-US" dirty="0" smtClean="0"/>
              <a:t>These skills may come natural to some but will need to be taught to most. Teachers with high levels of emotional intelligence can create the appropriate environment to foster these skills through their awareness and management of not only students’ emotions but also their own. To create empathetic and trusting learning environments, provide brain friendly teaching and learning activities with the right level of challenges and support, and encourage reflection. </a:t>
            </a:r>
          </a:p>
          <a:p>
            <a:pPr>
              <a:lnSpc>
                <a:spcPct val="114000"/>
              </a:lnSpc>
              <a:spcAft>
                <a:spcPts val="600"/>
              </a:spcAft>
            </a:pPr>
            <a:r>
              <a:rPr lang="en-US" dirty="0" smtClean="0"/>
              <a:t>It is encouraging that the Department of Education, Employment and Workplace Relations (DEEWR, 2014) has adopted steps to promote social and emotional learning (SEL) from an early age through their Early Years Learning Framework and that the Australian Curriculum Assessment and Reporting Authority (ACARA) has included personal and social competencies </a:t>
            </a:r>
            <a:r>
              <a:rPr lang="en-US" dirty="0" smtClean="0"/>
              <a:t>as, quote: “important</a:t>
            </a:r>
            <a:r>
              <a:rPr lang="en-US" dirty="0" smtClean="0"/>
              <a:t>, ‘general capabilities’” (</a:t>
            </a:r>
            <a:r>
              <a:rPr lang="en-US" dirty="0" err="1" smtClean="0"/>
              <a:t>Linke</a:t>
            </a:r>
            <a:r>
              <a:rPr lang="en-US" dirty="0" smtClean="0"/>
              <a:t>, 2011, p. 9). We can only hope and anticipate that one day these changes will reflect in the abolishment of </a:t>
            </a:r>
            <a:r>
              <a:rPr lang="en-US" dirty="0" err="1" smtClean="0"/>
              <a:t>standardised</a:t>
            </a:r>
            <a:r>
              <a:rPr lang="en-US" dirty="0" smtClean="0"/>
              <a:t>, a one size fits all, training and assessment, and that teachers have more time to get in tune with student’s emotions.</a:t>
            </a:r>
          </a:p>
          <a:p>
            <a:pPr>
              <a:lnSpc>
                <a:spcPct val="114000"/>
              </a:lnSpc>
              <a:spcAft>
                <a:spcPts val="600"/>
              </a:spcAft>
            </a:pPr>
            <a:r>
              <a:rPr lang="en-US" dirty="0" smtClean="0"/>
              <a:t> </a:t>
            </a:r>
          </a:p>
          <a:p>
            <a:pPr>
              <a:lnSpc>
                <a:spcPct val="114000"/>
              </a:lnSpc>
              <a:spcAft>
                <a:spcPts val="600"/>
              </a:spcAft>
            </a:pP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14</a:t>
            </a:fld>
            <a:endParaRPr lang="en-AU"/>
          </a:p>
        </p:txBody>
      </p:sp>
    </p:spTree>
    <p:extLst>
      <p:ext uri="{BB962C8B-B14F-4D97-AF65-F5344CB8AC3E}">
        <p14:creationId xmlns:p14="http://schemas.microsoft.com/office/powerpoint/2010/main" val="102984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According to Jensen (1998, as cited in </a:t>
            </a:r>
            <a:r>
              <a:rPr lang="en-US" dirty="0" err="1" smtClean="0"/>
              <a:t>Mortiboys</a:t>
            </a:r>
            <a:r>
              <a:rPr lang="en-US" dirty="0" smtClean="0"/>
              <a:t>, 2012, p. 27) “all learning is state dependent”, with state being defined as “the collections of emotions you are feeling”.</a:t>
            </a:r>
          </a:p>
          <a:p>
            <a:pPr>
              <a:lnSpc>
                <a:spcPct val="114000"/>
              </a:lnSpc>
              <a:spcAft>
                <a:spcPts val="600"/>
              </a:spcAft>
            </a:pPr>
            <a:r>
              <a:rPr lang="en-US" dirty="0" smtClean="0"/>
              <a:t>The learning environment can bring about many emotions or feelings, from curiosity, enjoyment, confidence and fascination to frustration, depression, resentment, boredom or even anger.</a:t>
            </a:r>
          </a:p>
          <a:p>
            <a:pPr>
              <a:lnSpc>
                <a:spcPct val="114000"/>
              </a:lnSpc>
              <a:spcAft>
                <a:spcPts val="600"/>
              </a:spcAft>
            </a:pPr>
            <a:r>
              <a:rPr lang="en-US" dirty="0" smtClean="0"/>
              <a:t>Some of these feelings have at some stage been part of either my learning life or my teaching career. These feelings can be debilitating or through reflection can assist in learning more about oneself. </a:t>
            </a:r>
          </a:p>
          <a:p>
            <a:pPr>
              <a:lnSpc>
                <a:spcPct val="114000"/>
              </a:lnSpc>
              <a:spcAft>
                <a:spcPts val="600"/>
              </a:spcAft>
            </a:pPr>
            <a:r>
              <a:rPr lang="en-US" dirty="0" smtClean="0"/>
              <a:t>Being aware of these feelings and the fact that others may have these feelings too is the first step in becoming more Emotionally Intelligent. Besides knowledge about content and pedagogy, emotional intelligence will assist us as teachers to assist our students in their learning journey.</a:t>
            </a:r>
          </a:p>
          <a:p>
            <a:pPr>
              <a:lnSpc>
                <a:spcPct val="114000"/>
              </a:lnSpc>
              <a:spcAft>
                <a:spcPts val="600"/>
              </a:spcAft>
            </a:pPr>
            <a:r>
              <a:rPr lang="en-US" dirty="0" smtClean="0"/>
              <a:t>Often “students don’t care how much you know until they know ho much you care</a:t>
            </a:r>
            <a:r>
              <a:rPr lang="en-US" dirty="0" smtClean="0"/>
              <a:t>”.</a:t>
            </a:r>
          </a:p>
          <a:p>
            <a:pPr>
              <a:lnSpc>
                <a:spcPct val="114000"/>
              </a:lnSpc>
              <a:spcAft>
                <a:spcPts val="600"/>
              </a:spcAft>
            </a:pPr>
            <a:endParaRPr lang="en-US" dirty="0"/>
          </a:p>
          <a:p>
            <a:pPr>
              <a:lnSpc>
                <a:spcPct val="114000"/>
              </a:lnSpc>
              <a:spcAft>
                <a:spcPts val="600"/>
              </a:spcAft>
            </a:pPr>
            <a:r>
              <a:rPr lang="en-US" dirty="0" smtClean="0"/>
              <a:t>So, why ‘emotional intelligence’?</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2</a:t>
            </a:fld>
            <a:endParaRPr lang="en-AU"/>
          </a:p>
        </p:txBody>
      </p:sp>
    </p:spTree>
    <p:extLst>
      <p:ext uri="{BB962C8B-B14F-4D97-AF65-F5344CB8AC3E}">
        <p14:creationId xmlns:p14="http://schemas.microsoft.com/office/powerpoint/2010/main" val="427414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6120680" cy="4405064"/>
          </a:xfrm>
        </p:spPr>
        <p:txBody>
          <a:bodyPr/>
          <a:lstStyle/>
          <a:p>
            <a:pPr>
              <a:lnSpc>
                <a:spcPct val="114000"/>
              </a:lnSpc>
              <a:spcAft>
                <a:spcPts val="600"/>
              </a:spcAft>
            </a:pPr>
            <a:r>
              <a:rPr lang="en-US" dirty="0" smtClean="0"/>
              <a:t>For 20 years I have lived,</a:t>
            </a:r>
            <a:r>
              <a:rPr lang="en-US" baseline="0" dirty="0" smtClean="0"/>
              <a:t> </a:t>
            </a:r>
            <a:r>
              <a:rPr lang="en-US" dirty="0" smtClean="0"/>
              <a:t>worked and functioned in a medical model of health as a physiotherapist. Although I was quite in-tune with my own</a:t>
            </a:r>
            <a:r>
              <a:rPr lang="en-US" baseline="0" dirty="0" smtClean="0"/>
              <a:t> feelings and emotions I had a tendency to </a:t>
            </a:r>
            <a:r>
              <a:rPr lang="en-US" dirty="0" smtClean="0"/>
              <a:t>ignore the emotions, needs and wants of my</a:t>
            </a:r>
            <a:r>
              <a:rPr lang="en-US" baseline="0" dirty="0" smtClean="0"/>
              <a:t> patients. Instead of tuning in and listening to them, my thoughts were with the next bit of advice to ensure they knew what was best for them.</a:t>
            </a:r>
            <a:r>
              <a:rPr lang="en-US" dirty="0" smtClean="0"/>
              <a:t> Needless to say frustration </a:t>
            </a:r>
            <a:r>
              <a:rPr lang="en-US" dirty="0" smtClean="0"/>
              <a:t>occasionally crossed </a:t>
            </a:r>
            <a:r>
              <a:rPr lang="en-US" dirty="0" smtClean="0"/>
              <a:t>my path as</a:t>
            </a:r>
            <a:r>
              <a:rPr lang="en-US" baseline="0" dirty="0" smtClean="0"/>
              <a:t> things didn’t always work out as planned by me.</a:t>
            </a:r>
            <a:endParaRPr lang="en-US" dirty="0"/>
          </a:p>
          <a:p>
            <a:pPr>
              <a:lnSpc>
                <a:spcPct val="114000"/>
              </a:lnSpc>
              <a:spcAft>
                <a:spcPts val="600"/>
              </a:spcAft>
            </a:pPr>
            <a:r>
              <a:rPr lang="en-US" dirty="0" smtClean="0"/>
              <a:t>Then five years ago I was asked to teach high-school students in my role as Allied Health Assistance teacher, and suddenly I found myself way out of my depth. The teaching methods I grew up with and which worked so well for me suddenly seemed to achieve the opposite with my students. I could feel the grey hairs </a:t>
            </a:r>
            <a:r>
              <a:rPr lang="en-US" dirty="0" err="1" smtClean="0"/>
              <a:t>multiplyingon</a:t>
            </a:r>
            <a:r>
              <a:rPr lang="en-US" dirty="0" smtClean="0"/>
              <a:t> </a:t>
            </a:r>
            <a:r>
              <a:rPr lang="en-US" dirty="0" smtClean="0"/>
              <a:t>my head while spending many hours reflecting on the possible reasons for my ‘failure’.</a:t>
            </a:r>
            <a:endParaRPr lang="en-US" dirty="0"/>
          </a:p>
          <a:p>
            <a:pPr>
              <a:lnSpc>
                <a:spcPct val="114000"/>
              </a:lnSpc>
              <a:spcAft>
                <a:spcPts val="600"/>
              </a:spcAft>
            </a:pPr>
            <a:r>
              <a:rPr lang="en-US" dirty="0" smtClean="0"/>
              <a:t>My own two children provided the answers and allowed me to adjust my thinking and as such my teaching. One, a studious learner, with linguistic, interpersonal and intrapersonal as the main intelligences, whilst the other one quite logical-mathematical and above all bodily-kinesthetic trying to avoid anything that has to do with reading even the most basic sentences.</a:t>
            </a:r>
            <a:endParaRPr lang="en-US" dirty="0"/>
          </a:p>
          <a:p>
            <a:pPr>
              <a:lnSpc>
                <a:spcPct val="114000"/>
              </a:lnSpc>
            </a:pPr>
            <a:r>
              <a:rPr lang="en-US" dirty="0" smtClean="0"/>
              <a:t>So, if there is these massive difference in two kids, how about a class of 15-20 students</a:t>
            </a:r>
            <a:r>
              <a:rPr lang="en-US" dirty="0"/>
              <a:t>. </a:t>
            </a:r>
            <a:r>
              <a:rPr lang="en-US" dirty="0" smtClean="0"/>
              <a:t>What type of teacher qualities do I need to deal with these differences? How </a:t>
            </a:r>
            <a:r>
              <a:rPr lang="en-US" dirty="0"/>
              <a:t>can I </a:t>
            </a:r>
            <a:r>
              <a:rPr lang="en-US" dirty="0" smtClean="0"/>
              <a:t>improve being </a:t>
            </a:r>
            <a:r>
              <a:rPr lang="en-US" dirty="0"/>
              <a:t>in tune with </a:t>
            </a:r>
            <a:r>
              <a:rPr lang="en-US" dirty="0" smtClean="0"/>
              <a:t>those I teach so that I can better understand their differences, their needs, goals, fears and aspirations and prepare them for life that lies ahead?</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3</a:t>
            </a:fld>
            <a:endParaRPr lang="en-AU"/>
          </a:p>
        </p:txBody>
      </p:sp>
    </p:spTree>
    <p:extLst>
      <p:ext uri="{BB962C8B-B14F-4D97-AF65-F5344CB8AC3E}">
        <p14:creationId xmlns:p14="http://schemas.microsoft.com/office/powerpoint/2010/main" val="375937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51512" cy="4114800"/>
          </a:xfrm>
        </p:spPr>
        <p:txBody>
          <a:bodyPr/>
          <a:lstStyle/>
          <a:p>
            <a:pPr>
              <a:lnSpc>
                <a:spcPct val="114000"/>
              </a:lnSpc>
              <a:spcAft>
                <a:spcPts val="600"/>
              </a:spcAft>
            </a:pPr>
            <a:r>
              <a:rPr lang="en-US" dirty="0"/>
              <a:t>Defining teacher qualities have historically evolved around the level of students’ achievements and outcomes as well as the qualifications held by the teacher</a:t>
            </a:r>
            <a:r>
              <a:rPr lang="en-US" dirty="0" smtClean="0"/>
              <a:t>.</a:t>
            </a:r>
            <a:endParaRPr lang="en-US" dirty="0"/>
          </a:p>
          <a:p>
            <a:pPr>
              <a:lnSpc>
                <a:spcPct val="114000"/>
              </a:lnSpc>
              <a:spcAft>
                <a:spcPts val="600"/>
              </a:spcAft>
            </a:pPr>
            <a:r>
              <a:rPr lang="en-US" dirty="0"/>
              <a:t>Whilst the level of student achievement can present itself in many ways throughout a student’s learning journey, the focus on the importance of this generally commences from Grade 3 onwards with the </a:t>
            </a:r>
            <a:r>
              <a:rPr lang="en-US" dirty="0" err="1"/>
              <a:t>standardised</a:t>
            </a:r>
            <a:r>
              <a:rPr lang="en-US" dirty="0"/>
              <a:t> annual literacy and numeracy assessment of all Australian students</a:t>
            </a:r>
            <a:r>
              <a:rPr lang="en-US" dirty="0" smtClean="0"/>
              <a:t>.</a:t>
            </a:r>
            <a:endParaRPr lang="en-US" dirty="0"/>
          </a:p>
          <a:p>
            <a:pPr>
              <a:lnSpc>
                <a:spcPct val="114000"/>
              </a:lnSpc>
              <a:spcAft>
                <a:spcPts val="600"/>
              </a:spcAft>
            </a:pPr>
            <a:r>
              <a:rPr lang="en-US" dirty="0" smtClean="0"/>
              <a:t>Looking at my daughter preparing for her year 12 VCE exams, there seems to be a lot of remembering and regurgitating of </a:t>
            </a:r>
            <a:r>
              <a:rPr lang="en-US" dirty="0" smtClean="0"/>
              <a:t>facts, </a:t>
            </a:r>
            <a:r>
              <a:rPr lang="en-US" dirty="0" smtClean="0"/>
              <a:t>with reasonable comprehension and some ability to apply all this knowledge, but hardly any or no analysis of </a:t>
            </a:r>
            <a:r>
              <a:rPr lang="en-US" dirty="0" smtClean="0"/>
              <a:t>content, </a:t>
            </a:r>
            <a:r>
              <a:rPr lang="en-US" dirty="0" smtClean="0"/>
              <a:t>let alone synthesis or evaluation, the higher levels in the cognitive domain of Bloom’s Taxonomy.</a:t>
            </a:r>
            <a:endParaRPr lang="en-US" dirty="0"/>
          </a:p>
          <a:p>
            <a:pPr>
              <a:lnSpc>
                <a:spcPct val="114000"/>
              </a:lnSpc>
              <a:spcAft>
                <a:spcPts val="600"/>
              </a:spcAft>
            </a:pPr>
            <a:r>
              <a:rPr lang="en-US" dirty="0"/>
              <a:t>It seems that good grades by students will have positive implications for teachers </a:t>
            </a:r>
            <a:r>
              <a:rPr lang="en-US" dirty="0" smtClean="0"/>
              <a:t>as </a:t>
            </a:r>
            <a:r>
              <a:rPr lang="en-US" dirty="0"/>
              <a:t>w</a:t>
            </a:r>
            <a:r>
              <a:rPr lang="en-US" dirty="0" smtClean="0"/>
              <a:t>e are more focused on providing facts to our students than on students questioning those facts with encouragement of their teacher through a positive, supportive relationship.</a:t>
            </a:r>
            <a:endParaRPr lang="en-US" dirty="0"/>
          </a:p>
          <a:p>
            <a:pPr>
              <a:lnSpc>
                <a:spcPct val="114000"/>
              </a:lnSpc>
              <a:spcAft>
                <a:spcPts val="600"/>
              </a:spcAft>
            </a:pPr>
            <a:r>
              <a:rPr lang="en-US" dirty="0" smtClean="0"/>
              <a:t>As </a:t>
            </a:r>
            <a:r>
              <a:rPr lang="en-US" dirty="0"/>
              <a:t>a teacher, being emotional intelligent assists with developing that positive relationship with the student. </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4</a:t>
            </a:fld>
            <a:endParaRPr lang="en-AU" dirty="0"/>
          </a:p>
        </p:txBody>
      </p:sp>
    </p:spTree>
    <p:extLst>
      <p:ext uri="{BB962C8B-B14F-4D97-AF65-F5344CB8AC3E}">
        <p14:creationId xmlns:p14="http://schemas.microsoft.com/office/powerpoint/2010/main" val="349909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832648" cy="4114800"/>
          </a:xfrm>
        </p:spPr>
        <p:txBody>
          <a:bodyPr/>
          <a:lstStyle/>
          <a:p>
            <a:pPr>
              <a:lnSpc>
                <a:spcPct val="114000"/>
              </a:lnSpc>
              <a:spcAft>
                <a:spcPts val="600"/>
              </a:spcAft>
            </a:pPr>
            <a:r>
              <a:rPr lang="en-US" dirty="0" smtClean="0"/>
              <a:t>All learning experiences are fundamentally social developments and contain not only cognitive but also emotional features and classrooms can be full of both positive and negative emotions. </a:t>
            </a:r>
            <a:endParaRPr lang="en-US" dirty="0"/>
          </a:p>
          <a:p>
            <a:pPr>
              <a:lnSpc>
                <a:spcPct val="114000"/>
              </a:lnSpc>
              <a:spcAft>
                <a:spcPts val="600"/>
              </a:spcAft>
            </a:pPr>
            <a:r>
              <a:rPr lang="en-US" dirty="0" smtClean="0"/>
              <a:t>In ‘</a:t>
            </a:r>
            <a:r>
              <a:rPr lang="en-US" dirty="0" err="1" smtClean="0"/>
              <a:t>Optimising</a:t>
            </a:r>
            <a:r>
              <a:rPr lang="en-US" dirty="0" smtClean="0"/>
              <a:t> our Learning Potential’ Judy Willis (Costa et all, 2010) states that emotional disengagement due to negative interactions with peers and/or teachers is one of the leading causes for students to withdraw from their course in the United States. On the other side, a student who feels safe, secure and connected in the classroom with a sense of belonging and being emotionally involved will experience mostly positive emotions. </a:t>
            </a:r>
            <a:endParaRPr lang="en-US" dirty="0"/>
          </a:p>
          <a:p>
            <a:pPr>
              <a:lnSpc>
                <a:spcPct val="114000"/>
              </a:lnSpc>
              <a:spcAft>
                <a:spcPts val="600"/>
              </a:spcAft>
            </a:pPr>
            <a:r>
              <a:rPr lang="en-US" dirty="0" smtClean="0"/>
              <a:t>Positive emotions aid students with their learning, remembering and understanding and according to Corcoran </a:t>
            </a:r>
            <a:r>
              <a:rPr lang="en-US" dirty="0"/>
              <a:t>and </a:t>
            </a:r>
            <a:r>
              <a:rPr lang="en-US" dirty="0" err="1" smtClean="0"/>
              <a:t>Tormey</a:t>
            </a:r>
            <a:r>
              <a:rPr lang="en-US" dirty="0" smtClean="0"/>
              <a:t> (2012, p. 6) “provide the motivational drive that encourages learners to stretch themselves and to engage in the face of difficulties”. </a:t>
            </a:r>
          </a:p>
          <a:p>
            <a:pPr>
              <a:lnSpc>
                <a:spcPct val="114000"/>
              </a:lnSpc>
              <a:spcAft>
                <a:spcPts val="600"/>
              </a:spcAft>
            </a:pPr>
            <a:r>
              <a:rPr lang="en-US" dirty="0" smtClean="0"/>
              <a:t>Although “the </a:t>
            </a:r>
            <a:r>
              <a:rPr lang="en-US" dirty="0"/>
              <a:t>social and emotional competencies of the teachers have great impact on the teaching-learning process” </a:t>
            </a:r>
            <a:r>
              <a:rPr lang="en-US" dirty="0" smtClean="0"/>
              <a:t>(</a:t>
            </a:r>
            <a:r>
              <a:rPr lang="en-US" dirty="0" err="1" smtClean="0"/>
              <a:t>Ergur</a:t>
            </a:r>
            <a:r>
              <a:rPr lang="en-US" dirty="0" smtClean="0"/>
              <a:t>, 2009, p. 1023) teachers </a:t>
            </a:r>
            <a:r>
              <a:rPr lang="en-US" dirty="0" smtClean="0"/>
              <a:t>often </a:t>
            </a:r>
            <a:r>
              <a:rPr lang="en-US" dirty="0"/>
              <a:t>miss the fundamental knowledge and skill in regards to emotional and social growth in students and themselves. </a:t>
            </a:r>
          </a:p>
          <a:p>
            <a:endParaRPr lang="en-US"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5</a:t>
            </a:fld>
            <a:endParaRPr lang="en-AU"/>
          </a:p>
        </p:txBody>
      </p:sp>
    </p:spTree>
    <p:extLst>
      <p:ext uri="{BB962C8B-B14F-4D97-AF65-F5344CB8AC3E}">
        <p14:creationId xmlns:p14="http://schemas.microsoft.com/office/powerpoint/2010/main" val="213816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283968"/>
            <a:ext cx="5904656" cy="4114800"/>
          </a:xfrm>
        </p:spPr>
        <p:txBody>
          <a:bodyPr/>
          <a:lstStyle/>
          <a:p>
            <a:pPr>
              <a:lnSpc>
                <a:spcPct val="114000"/>
              </a:lnSpc>
              <a:spcAft>
                <a:spcPts val="600"/>
              </a:spcAft>
            </a:pPr>
            <a:r>
              <a:rPr lang="en-US" dirty="0"/>
              <a:t>According to </a:t>
            </a:r>
            <a:r>
              <a:rPr lang="en-US" dirty="0" err="1"/>
              <a:t>Mortiboys</a:t>
            </a:r>
            <a:r>
              <a:rPr lang="en-US" dirty="0"/>
              <a:t> (2012) the role of a teacher is threefold; not only do they need to have an in-depth knowledge of the content they deliver, teachers also need to be experts in the various pedagogical learning and teaching methods to be able to establish an inviting and suitable challenging and supported learning environment. The cornerstone supporting these two aspects however is the ability of the teacher to connect with their students, identifying emotional aspects of their learning journey and creating a safe and trusting environment through the use of </a:t>
            </a:r>
            <a:r>
              <a:rPr lang="en-US" dirty="0" smtClean="0"/>
              <a:t>emotional intelligence</a:t>
            </a:r>
            <a:r>
              <a:rPr lang="en-US" dirty="0"/>
              <a:t>.</a:t>
            </a:r>
            <a:endParaRPr lang="en-AU" dirty="0"/>
          </a:p>
          <a:p>
            <a:pPr>
              <a:lnSpc>
                <a:spcPct val="114000"/>
              </a:lnSpc>
              <a:spcAft>
                <a:spcPts val="600"/>
              </a:spcAft>
            </a:pPr>
            <a:r>
              <a:rPr lang="en-US" dirty="0" smtClean="0"/>
              <a:t>Before a teacher can understand a student’s emotions and establish a deeper connection with them, they first need to have a high level of self-awareness as well as self-management of their own emotions and the impact those emotions can have on themselves and their students. </a:t>
            </a:r>
          </a:p>
          <a:p>
            <a:pPr>
              <a:lnSpc>
                <a:spcPct val="114000"/>
              </a:lnSpc>
              <a:spcAft>
                <a:spcPts val="600"/>
              </a:spcAft>
            </a:pPr>
            <a:r>
              <a:rPr lang="en-US" dirty="0" smtClean="0"/>
              <a:t>Although Turner and Stets stated that “the human brain is not capable of making rational decisions without reference to its emotional processes” (as cited in Corcoran &amp; </a:t>
            </a:r>
            <a:r>
              <a:rPr lang="en-US" dirty="0" err="1" smtClean="0"/>
              <a:t>Tormey</a:t>
            </a:r>
            <a:r>
              <a:rPr lang="en-US" dirty="0" smtClean="0"/>
              <a:t>, </a:t>
            </a:r>
            <a:r>
              <a:rPr lang="en-US" dirty="0" err="1" smtClean="0"/>
              <a:t>n.d</a:t>
            </a:r>
            <a:r>
              <a:rPr lang="en-US" dirty="0" smtClean="0"/>
              <a:t>., p. 2) western cultures often consider emotions as ”disorganized interruptions of mental activity” (</a:t>
            </a:r>
            <a:r>
              <a:rPr lang="en-US" dirty="0" err="1" smtClean="0"/>
              <a:t>Salovey</a:t>
            </a:r>
            <a:r>
              <a:rPr lang="en-US" dirty="0" smtClean="0"/>
              <a:t> &amp; Mayer, </a:t>
            </a:r>
            <a:r>
              <a:rPr lang="en-US" dirty="0" smtClean="0"/>
              <a:t>2004, p. 2</a:t>
            </a:r>
            <a:r>
              <a:rPr lang="en-US" dirty="0" smtClean="0"/>
              <a:t>), </a:t>
            </a:r>
            <a:r>
              <a:rPr lang="en-US" dirty="0" smtClean="0"/>
              <a:t>whilst Corcoran and </a:t>
            </a:r>
            <a:r>
              <a:rPr lang="en-US" dirty="0" err="1" smtClean="0"/>
              <a:t>Tormey</a:t>
            </a:r>
            <a:r>
              <a:rPr lang="en-US" dirty="0" smtClean="0"/>
              <a:t> (</a:t>
            </a:r>
            <a:r>
              <a:rPr lang="en-US" dirty="0" err="1" smtClean="0"/>
              <a:t>n.d.</a:t>
            </a:r>
            <a:r>
              <a:rPr lang="en-US" dirty="0" smtClean="0"/>
              <a:t>) describe emotions as “a threat, something which causes us to ‘lose our reason’” (p. 1) and as such “emotions should be controlled and suppressed by reason” (p. 2). </a:t>
            </a:r>
          </a:p>
          <a:p>
            <a:pPr>
              <a:lnSpc>
                <a:spcPct val="114000"/>
              </a:lnSpc>
              <a:spcAft>
                <a:spcPts val="600"/>
              </a:spcAft>
            </a:pPr>
            <a:r>
              <a:rPr lang="en-US" dirty="0" smtClean="0"/>
              <a:t>So, what is emotional Intelligence?</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6</a:t>
            </a:fld>
            <a:endParaRPr lang="en-AU"/>
          </a:p>
        </p:txBody>
      </p:sp>
    </p:spTree>
    <p:extLst>
      <p:ext uri="{BB962C8B-B14F-4D97-AF65-F5344CB8AC3E}">
        <p14:creationId xmlns:p14="http://schemas.microsoft.com/office/powerpoint/2010/main" val="370376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Emotional intelligence has evolved over the past century. From Edward Thorndike’s “Social Intelligence” in the 1920s, “Emotional Literacy” by Claude </a:t>
            </a:r>
            <a:r>
              <a:rPr lang="en-US" dirty="0" err="1" smtClean="0"/>
              <a:t>Stainer</a:t>
            </a:r>
            <a:r>
              <a:rPr lang="en-US" dirty="0" smtClean="0"/>
              <a:t> fifty years later, to Howard Gardner’s Multiple Intelligences which includes the interpersonal and intrapersonal intelligences, and Peter </a:t>
            </a:r>
            <a:r>
              <a:rPr lang="en-US" dirty="0" err="1" smtClean="0"/>
              <a:t>Salovey</a:t>
            </a:r>
            <a:r>
              <a:rPr lang="en-US" dirty="0" smtClean="0"/>
              <a:t> &amp; John Mayer’s Emotional Intelligence in 1990.</a:t>
            </a:r>
          </a:p>
          <a:p>
            <a:pPr>
              <a:lnSpc>
                <a:spcPct val="114000"/>
              </a:lnSpc>
              <a:spcAft>
                <a:spcPts val="600"/>
              </a:spcAft>
            </a:pPr>
            <a:r>
              <a:rPr lang="en-US" dirty="0" smtClean="0"/>
              <a:t>For many however, emotional intelligence may be correlated with the books written about this topic by psychologist and science journalist Daniel Goleman. In an era where “intellect is seen as the location of rational thought and, therefore, more trustworthy than emotions” (</a:t>
            </a:r>
            <a:r>
              <a:rPr lang="en-US" dirty="0" err="1" smtClean="0"/>
              <a:t>Mortiboys</a:t>
            </a:r>
            <a:r>
              <a:rPr lang="en-US" dirty="0" smtClean="0"/>
              <a:t>, 2012, p. 5) Goleman stated the fact that emotional intelligence was as important as intelligence quotient or IQ This has lead to a change in how businesses recruit new employees, and the introduction of “social and emotional learning (SEL)” (Goleman, </a:t>
            </a:r>
            <a:r>
              <a:rPr lang="en-US" dirty="0" err="1" smtClean="0"/>
              <a:t>n.d.</a:t>
            </a:r>
            <a:r>
              <a:rPr lang="en-US" dirty="0" smtClean="0"/>
              <a:t>) in school across the United </a:t>
            </a:r>
            <a:r>
              <a:rPr lang="en-US" dirty="0" smtClean="0"/>
              <a:t>States and now also in Australia. </a:t>
            </a:r>
            <a:endParaRPr lang="en-US" dirty="0" smtClean="0"/>
          </a:p>
          <a:p>
            <a:pPr>
              <a:lnSpc>
                <a:spcPct val="114000"/>
              </a:lnSpc>
              <a:spcAft>
                <a:spcPts val="600"/>
              </a:spcAft>
            </a:pPr>
            <a:r>
              <a:rPr lang="en-US" dirty="0" smtClean="0"/>
              <a:t>But why is emotional intelligence so crucial in education? Why do high levels of emotional intelligence in a teacher have a positive effect  on student learning and what other benefits in the teaching and learning process can be achieved from being in tune with emotions?</a:t>
            </a:r>
          </a:p>
          <a:p>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7</a:t>
            </a:fld>
            <a:endParaRPr lang="en-AU"/>
          </a:p>
        </p:txBody>
      </p:sp>
    </p:spTree>
    <p:extLst>
      <p:ext uri="{BB962C8B-B14F-4D97-AF65-F5344CB8AC3E}">
        <p14:creationId xmlns:p14="http://schemas.microsoft.com/office/powerpoint/2010/main" val="192832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To ensure our students are ready for life in the 21</a:t>
            </a:r>
            <a:r>
              <a:rPr lang="en-US" baseline="30000" dirty="0" smtClean="0"/>
              <a:t>st</a:t>
            </a:r>
            <a:r>
              <a:rPr lang="en-US" dirty="0" smtClean="0"/>
              <a:t> century they need to be well equipped with a range of life and social skills such as being a creator, collaborator, communicator and critical thinker (4Cs) besides being capable of the 3Rs reading, writing and arithmetic. This can be achieved by allowing social and emotional development to occur and through linking social-emotional abilities to everyday life situations during the educational process (Elias, 2003; Matthews, 2006). </a:t>
            </a:r>
          </a:p>
          <a:p>
            <a:pPr>
              <a:lnSpc>
                <a:spcPct val="114000"/>
              </a:lnSpc>
              <a:spcAft>
                <a:spcPts val="600"/>
              </a:spcAft>
            </a:pPr>
            <a:r>
              <a:rPr lang="en-US" dirty="0" smtClean="0"/>
              <a:t>Elias (2003) states that “effective, lasting academic and social-emotional learning is built upon caring relationships and warm but challenging classroom and school environments” (p. </a:t>
            </a:r>
            <a:r>
              <a:rPr lang="en-US" dirty="0" smtClean="0"/>
              <a:t>8). Here students </a:t>
            </a:r>
            <a:r>
              <a:rPr lang="en-US" dirty="0" smtClean="0"/>
              <a:t>are encouraged to actively participate in problem solving when unfamiliar situations arise and set their own goals all with support and guidance from a teacher with high levels of emotional intelligence. </a:t>
            </a:r>
          </a:p>
          <a:p>
            <a:pPr>
              <a:lnSpc>
                <a:spcPct val="114000"/>
              </a:lnSpc>
              <a:spcAft>
                <a:spcPts val="600"/>
              </a:spcAft>
            </a:pPr>
            <a:r>
              <a:rPr lang="en-US" dirty="0" smtClean="0"/>
              <a:t>Group work activities such as presentations, project-based learning, discussions or jig-saw formative assessments can all be used to achieve this goal.</a:t>
            </a:r>
          </a:p>
          <a:p>
            <a:pPr>
              <a:lnSpc>
                <a:spcPct val="114000"/>
              </a:lnSpc>
              <a:spcAft>
                <a:spcPts val="600"/>
              </a:spcAft>
            </a:pPr>
            <a:endParaRPr lang="en-US" dirty="0" smtClean="0"/>
          </a:p>
        </p:txBody>
      </p:sp>
      <p:sp>
        <p:nvSpPr>
          <p:cNvPr id="4" name="Slide Number Placeholder 3"/>
          <p:cNvSpPr>
            <a:spLocks noGrp="1"/>
          </p:cNvSpPr>
          <p:nvPr>
            <p:ph type="sldNum" sz="quarter" idx="10"/>
          </p:nvPr>
        </p:nvSpPr>
        <p:spPr/>
        <p:txBody>
          <a:bodyPr/>
          <a:lstStyle/>
          <a:p>
            <a:fld id="{703F5D87-1D6E-4D67-BE9C-F221FCB2339E}" type="slidenum">
              <a:rPr lang="en-AU" smtClean="0"/>
              <a:pPr/>
              <a:t>8</a:t>
            </a:fld>
            <a:endParaRPr lang="en-AU"/>
          </a:p>
        </p:txBody>
      </p:sp>
    </p:spTree>
    <p:extLst>
      <p:ext uri="{BB962C8B-B14F-4D97-AF65-F5344CB8AC3E}">
        <p14:creationId xmlns:p14="http://schemas.microsoft.com/office/powerpoint/2010/main" val="249913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dirty="0" smtClean="0"/>
              <a:t>High levels of emotional intelligence can assist with b</a:t>
            </a:r>
            <a:r>
              <a:rPr lang="en-US" dirty="0" smtClean="0"/>
              <a:t>etter </a:t>
            </a:r>
            <a:r>
              <a:rPr lang="en-US" dirty="0" smtClean="0"/>
              <a:t>interpersonal relationships between the teacher and their students and between students in </a:t>
            </a:r>
            <a:r>
              <a:rPr lang="en-US" dirty="0" smtClean="0"/>
              <a:t>general</a:t>
            </a:r>
            <a:r>
              <a:rPr lang="en-US" dirty="0"/>
              <a:t> </a:t>
            </a:r>
            <a:r>
              <a:rPr lang="en-US" dirty="0" smtClean="0"/>
              <a:t>due to increased</a:t>
            </a:r>
            <a:endParaRPr lang="en-US" dirty="0" smtClean="0"/>
          </a:p>
          <a:p>
            <a:pPr marL="171450" indent="-171450">
              <a:lnSpc>
                <a:spcPct val="114000"/>
              </a:lnSpc>
              <a:spcAft>
                <a:spcPts val="600"/>
              </a:spcAft>
              <a:buFont typeface="Arial" panose="020B0604020202020204" pitchFamily="34" charset="0"/>
              <a:buChar char="•"/>
            </a:pPr>
            <a:r>
              <a:rPr lang="en-US" dirty="0" smtClean="0"/>
              <a:t>self-awareness </a:t>
            </a:r>
            <a:r>
              <a:rPr lang="en-US" dirty="0" smtClean="0"/>
              <a:t>(being aware of one’s own </a:t>
            </a:r>
            <a:r>
              <a:rPr lang="en-US" dirty="0" smtClean="0"/>
              <a:t>emotions)</a:t>
            </a:r>
          </a:p>
          <a:p>
            <a:pPr marL="171450" indent="-171450">
              <a:lnSpc>
                <a:spcPct val="114000"/>
              </a:lnSpc>
              <a:spcAft>
                <a:spcPts val="600"/>
              </a:spcAft>
              <a:buFont typeface="Arial" panose="020B0604020202020204" pitchFamily="34" charset="0"/>
              <a:buChar char="•"/>
            </a:pPr>
            <a:r>
              <a:rPr lang="en-US" dirty="0" smtClean="0"/>
              <a:t>self-management </a:t>
            </a:r>
            <a:r>
              <a:rPr lang="en-US" dirty="0" smtClean="0"/>
              <a:t>(knowing how to deal with those </a:t>
            </a:r>
            <a:r>
              <a:rPr lang="en-US" dirty="0" smtClean="0"/>
              <a:t>emotions)</a:t>
            </a:r>
          </a:p>
          <a:p>
            <a:pPr marL="171450" indent="-171450">
              <a:lnSpc>
                <a:spcPct val="114000"/>
              </a:lnSpc>
              <a:spcAft>
                <a:spcPts val="600"/>
              </a:spcAft>
              <a:buFont typeface="Arial" panose="020B0604020202020204" pitchFamily="34" charset="0"/>
              <a:buChar char="•"/>
            </a:pPr>
            <a:r>
              <a:rPr lang="en-US" dirty="0" smtClean="0"/>
              <a:t>self-motivation </a:t>
            </a:r>
            <a:r>
              <a:rPr lang="en-US" dirty="0" smtClean="0"/>
              <a:t>(strong drive to learn and to pursue and achieve goals) </a:t>
            </a:r>
            <a:r>
              <a:rPr lang="en-US" dirty="0" smtClean="0"/>
              <a:t>and</a:t>
            </a:r>
          </a:p>
          <a:p>
            <a:pPr marL="171450" indent="-171450">
              <a:lnSpc>
                <a:spcPct val="114000"/>
              </a:lnSpc>
              <a:spcAft>
                <a:spcPts val="600"/>
              </a:spcAft>
              <a:buFont typeface="Arial" panose="020B0604020202020204" pitchFamily="34" charset="0"/>
              <a:buChar char="•"/>
            </a:pPr>
            <a:r>
              <a:rPr lang="en-US" dirty="0" smtClean="0"/>
              <a:t>empathy </a:t>
            </a:r>
            <a:r>
              <a:rPr lang="en-US" dirty="0" smtClean="0"/>
              <a:t>(</a:t>
            </a:r>
            <a:r>
              <a:rPr lang="en-US" dirty="0" err="1" smtClean="0"/>
              <a:t>recognising</a:t>
            </a:r>
            <a:r>
              <a:rPr lang="en-US" dirty="0" smtClean="0"/>
              <a:t> emotions in others and the effect they may have). </a:t>
            </a:r>
            <a:endParaRPr lang="en-US" dirty="0" smtClean="0"/>
          </a:p>
          <a:p>
            <a:pPr>
              <a:lnSpc>
                <a:spcPct val="114000"/>
              </a:lnSpc>
              <a:spcAft>
                <a:spcPts val="600"/>
              </a:spcAft>
            </a:pPr>
            <a:r>
              <a:rPr lang="en-US" dirty="0" smtClean="0"/>
              <a:t>(Darling-Hammond et all, 2003)</a:t>
            </a:r>
            <a:endParaRPr lang="en-US" dirty="0" smtClean="0"/>
          </a:p>
          <a:p>
            <a:pPr>
              <a:lnSpc>
                <a:spcPct val="114000"/>
              </a:lnSpc>
              <a:spcAft>
                <a:spcPts val="600"/>
              </a:spcAft>
            </a:pPr>
            <a:r>
              <a:rPr lang="en-US" dirty="0" smtClean="0"/>
              <a:t>When we engage in social relationships we </a:t>
            </a:r>
            <a:r>
              <a:rPr lang="en-US" dirty="0" err="1" smtClean="0"/>
              <a:t>utilise</a:t>
            </a:r>
            <a:r>
              <a:rPr lang="en-US" dirty="0" smtClean="0"/>
              <a:t> all these aspects.</a:t>
            </a:r>
          </a:p>
          <a:p>
            <a:pPr>
              <a:lnSpc>
                <a:spcPct val="114000"/>
              </a:lnSpc>
              <a:spcAft>
                <a:spcPts val="600"/>
              </a:spcAft>
            </a:pPr>
            <a:r>
              <a:rPr lang="en-US" dirty="0" smtClean="0"/>
              <a:t>To be able to pick up on students emotions you need to ‘wholly present’ or ‘being in the moment, being alert to how things are going and to the responses and mood of the group’ as well as being ‘ready to respond appropriately to the unexpected’ (</a:t>
            </a:r>
            <a:r>
              <a:rPr lang="en-US" dirty="0" err="1" smtClean="0"/>
              <a:t>Mortiboys</a:t>
            </a:r>
            <a:r>
              <a:rPr lang="en-US" dirty="0" smtClean="0"/>
              <a:t>, 2012, p. 13). </a:t>
            </a:r>
          </a:p>
          <a:p>
            <a:pPr>
              <a:lnSpc>
                <a:spcPct val="114000"/>
              </a:lnSpc>
              <a:spcAft>
                <a:spcPts val="600"/>
              </a:spcAft>
            </a:pPr>
            <a:r>
              <a:rPr lang="en-US" dirty="0" smtClean="0"/>
              <a:t>For me, as a team leader, it means that when I teach any staff issues or budget worries need to remain in my office, not travel with me to the classroom.</a:t>
            </a:r>
            <a:endParaRPr lang="en-AU" dirty="0"/>
          </a:p>
        </p:txBody>
      </p:sp>
      <p:sp>
        <p:nvSpPr>
          <p:cNvPr id="4" name="Slide Number Placeholder 3"/>
          <p:cNvSpPr>
            <a:spLocks noGrp="1"/>
          </p:cNvSpPr>
          <p:nvPr>
            <p:ph type="sldNum" sz="quarter" idx="10"/>
          </p:nvPr>
        </p:nvSpPr>
        <p:spPr/>
        <p:txBody>
          <a:bodyPr/>
          <a:lstStyle/>
          <a:p>
            <a:fld id="{703F5D87-1D6E-4D67-BE9C-F221FCB2339E}" type="slidenum">
              <a:rPr lang="en-AU" smtClean="0"/>
              <a:pPr/>
              <a:t>9</a:t>
            </a:fld>
            <a:endParaRPr lang="en-AU"/>
          </a:p>
        </p:txBody>
      </p:sp>
    </p:spTree>
    <p:extLst>
      <p:ext uri="{BB962C8B-B14F-4D97-AF65-F5344CB8AC3E}">
        <p14:creationId xmlns:p14="http://schemas.microsoft.com/office/powerpoint/2010/main" val="3914779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CCE537-E353-4267-8285-0C4E759ABECD}" type="datetimeFigureOut">
              <a:rPr lang="en-AU" smtClean="0"/>
              <a:pPr/>
              <a:t>16/11/2014</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D5CF05-632A-44C7-89C9-13F24B966266}"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4D5CF05-632A-44C7-89C9-13F24B96626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4D5CF05-632A-44C7-89C9-13F24B96626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4D5CF05-632A-44C7-89C9-13F24B966266}"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94D5CF05-632A-44C7-89C9-13F24B966266}"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94D5CF05-632A-44C7-89C9-13F24B966266}"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94D5CF05-632A-44C7-89C9-13F24B966266}"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94D5CF05-632A-44C7-89C9-13F24B966266}"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CCE537-E353-4267-8285-0C4E759ABECD}" type="datetimeFigureOut">
              <a:rPr lang="en-AU" smtClean="0"/>
              <a:pPr/>
              <a:t>16/11/2014</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94D5CF05-632A-44C7-89C9-13F24B96626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CCE537-E353-4267-8285-0C4E759ABECD}" type="datetimeFigureOut">
              <a:rPr lang="en-AU" smtClean="0"/>
              <a:pPr/>
              <a:t>16/11/2014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94D5CF05-632A-44C7-89C9-13F24B966266}"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CCE537-E353-4267-8285-0C4E759ABECD}" type="datetimeFigureOut">
              <a:rPr lang="en-AU" smtClean="0"/>
              <a:pPr/>
              <a:t>16/11/2014</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D5CF05-632A-44C7-89C9-13F24B966266}"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CCE537-E353-4267-8285-0C4E759ABECD}" type="datetimeFigureOut">
              <a:rPr lang="en-AU" smtClean="0"/>
              <a:pPr/>
              <a:t>16/11/2014</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D5CF05-632A-44C7-89C9-13F24B96626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829761"/>
          </a:xfrm>
        </p:spPr>
        <p:txBody>
          <a:bodyPr/>
          <a:lstStyle/>
          <a:p>
            <a:r>
              <a:rPr lang="en-US" dirty="0" smtClean="0"/>
              <a:t>The Emotional Intelligent Teacher</a:t>
            </a:r>
            <a:endParaRPr lang="en-AU" dirty="0"/>
          </a:p>
        </p:txBody>
      </p:sp>
      <p:sp>
        <p:nvSpPr>
          <p:cNvPr id="3" name="Subtitle 2"/>
          <p:cNvSpPr>
            <a:spLocks noGrp="1"/>
          </p:cNvSpPr>
          <p:nvPr>
            <p:ph type="subTitle" idx="1"/>
          </p:nvPr>
        </p:nvSpPr>
        <p:spPr>
          <a:xfrm>
            <a:off x="685800" y="2996952"/>
            <a:ext cx="7772400" cy="2088232"/>
          </a:xfrm>
        </p:spPr>
        <p:txBody>
          <a:bodyPr>
            <a:normAutofit fontScale="85000" lnSpcReduction="20000"/>
          </a:bodyPr>
          <a:lstStyle/>
          <a:p>
            <a:endParaRPr lang="en-US" dirty="0" smtClean="0"/>
          </a:p>
          <a:p>
            <a:r>
              <a:rPr lang="en-US" sz="3100" i="1" dirty="0" smtClean="0"/>
              <a:t>Why being in tune with emotions can benefit the teaching and learning process.</a:t>
            </a:r>
          </a:p>
          <a:p>
            <a:endParaRPr lang="en-US" dirty="0" smtClean="0"/>
          </a:p>
          <a:p>
            <a:r>
              <a:rPr lang="en-US" dirty="0" err="1" smtClean="0"/>
              <a:t>Tilly</a:t>
            </a:r>
            <a:r>
              <a:rPr lang="en-US" dirty="0" smtClean="0"/>
              <a:t> Waite</a:t>
            </a:r>
          </a:p>
          <a:p>
            <a:r>
              <a:rPr lang="en-US" dirty="0"/>
              <a:t>EDGCT5010</a:t>
            </a:r>
          </a:p>
          <a:p>
            <a:endParaRPr lang="en-AU" dirty="0"/>
          </a:p>
        </p:txBody>
      </p:sp>
    </p:spTree>
    <p:extLst>
      <p:ext uri="{BB962C8B-B14F-4D97-AF65-F5344CB8AC3E}">
        <p14:creationId xmlns:p14="http://schemas.microsoft.com/office/powerpoint/2010/main" val="182855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249" y="886121"/>
            <a:ext cx="5539623" cy="4487095"/>
          </a:xfrm>
        </p:spPr>
      </p:pic>
      <p:sp>
        <p:nvSpPr>
          <p:cNvPr id="3" name="Title 2"/>
          <p:cNvSpPr>
            <a:spLocks noGrp="1"/>
          </p:cNvSpPr>
          <p:nvPr>
            <p:ph type="title"/>
          </p:nvPr>
        </p:nvSpPr>
        <p:spPr>
          <a:xfrm>
            <a:off x="251520" y="908720"/>
            <a:ext cx="3610744" cy="4320480"/>
          </a:xfrm>
        </p:spPr>
        <p:txBody>
          <a:bodyPr>
            <a:normAutofit/>
          </a:bodyPr>
          <a:lstStyle/>
          <a:p>
            <a:pPr>
              <a:lnSpc>
                <a:spcPct val="150000"/>
              </a:lnSpc>
            </a:pPr>
            <a:r>
              <a:rPr lang="en-US" dirty="0" smtClean="0">
                <a:solidFill>
                  <a:srgbClr val="C00000"/>
                </a:solidFill>
              </a:rPr>
              <a:t>Cooperation, Trust, Honesty </a:t>
            </a:r>
            <a:br>
              <a:rPr lang="en-US" dirty="0" smtClean="0">
                <a:solidFill>
                  <a:srgbClr val="C00000"/>
                </a:solidFill>
              </a:rPr>
            </a:br>
            <a:r>
              <a:rPr lang="en-US" dirty="0" smtClean="0">
                <a:solidFill>
                  <a:srgbClr val="C00000"/>
                </a:solidFill>
              </a:rPr>
              <a:t>&amp; Respect</a:t>
            </a:r>
            <a:endParaRPr lang="en-AU" dirty="0">
              <a:solidFill>
                <a:srgbClr val="C00000"/>
              </a:solidFill>
            </a:endParaRPr>
          </a:p>
        </p:txBody>
      </p:sp>
      <p:sp>
        <p:nvSpPr>
          <p:cNvPr id="10" name="TextBox 9"/>
          <p:cNvSpPr txBox="1"/>
          <p:nvPr/>
        </p:nvSpPr>
        <p:spPr>
          <a:xfrm>
            <a:off x="2051720" y="5887144"/>
            <a:ext cx="6840760" cy="307777"/>
          </a:xfrm>
          <a:prstGeom prst="rect">
            <a:avLst/>
          </a:prstGeom>
          <a:noFill/>
        </p:spPr>
        <p:txBody>
          <a:bodyPr wrap="square" rtlCol="0">
            <a:spAutoFit/>
          </a:bodyPr>
          <a:lstStyle/>
          <a:p>
            <a:r>
              <a:rPr lang="en-AU" sz="1400" dirty="0">
                <a:latin typeface="Calibri" panose="020F0502020204030204" pitchFamily="34" charset="0"/>
              </a:rPr>
              <a:t>http://www.exponentialtraining.com/news/perspectives-360-assessment-said-about-me/</a:t>
            </a:r>
          </a:p>
        </p:txBody>
      </p:sp>
    </p:spTree>
    <p:extLst>
      <p:ext uri="{BB962C8B-B14F-4D97-AF65-F5344CB8AC3E}">
        <p14:creationId xmlns:p14="http://schemas.microsoft.com/office/powerpoint/2010/main" val="257101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9751" y="1124744"/>
            <a:ext cx="5400601" cy="4320480"/>
          </a:xfrm>
        </p:spPr>
      </p:pic>
      <p:sp>
        <p:nvSpPr>
          <p:cNvPr id="3" name="Title 2"/>
          <p:cNvSpPr>
            <a:spLocks noGrp="1"/>
          </p:cNvSpPr>
          <p:nvPr>
            <p:ph type="title"/>
          </p:nvPr>
        </p:nvSpPr>
        <p:spPr/>
        <p:txBody>
          <a:bodyPr/>
          <a:lstStyle/>
          <a:p>
            <a:r>
              <a:rPr lang="en-US" dirty="0" smtClean="0">
                <a:solidFill>
                  <a:srgbClr val="C00000"/>
                </a:solidFill>
              </a:rPr>
              <a:t>Flow</a:t>
            </a:r>
            <a:endParaRPr lang="en-AU" dirty="0">
              <a:solidFill>
                <a:srgbClr val="C00000"/>
              </a:solidFill>
            </a:endParaRPr>
          </a:p>
        </p:txBody>
      </p:sp>
      <p:sp>
        <p:nvSpPr>
          <p:cNvPr id="6" name="TextBox 5"/>
          <p:cNvSpPr txBox="1"/>
          <p:nvPr/>
        </p:nvSpPr>
        <p:spPr>
          <a:xfrm>
            <a:off x="1691680" y="5882166"/>
            <a:ext cx="6840760" cy="307777"/>
          </a:xfrm>
          <a:prstGeom prst="rect">
            <a:avLst/>
          </a:prstGeom>
          <a:noFill/>
        </p:spPr>
        <p:txBody>
          <a:bodyPr wrap="square" rtlCol="0">
            <a:spAutoFit/>
          </a:bodyPr>
          <a:lstStyle/>
          <a:p>
            <a:r>
              <a:rPr lang="en-AU" sz="1400" dirty="0">
                <a:latin typeface="Calibri" panose="020F0502020204030204" pitchFamily="34" charset="0"/>
              </a:rPr>
              <a:t>http://austega.com/gifted/16-gifted/articles/24-flow-and-mihaly-csikszentmihalyi.html</a:t>
            </a:r>
          </a:p>
        </p:txBody>
      </p:sp>
    </p:spTree>
    <p:extLst>
      <p:ext uri="{BB962C8B-B14F-4D97-AF65-F5344CB8AC3E}">
        <p14:creationId xmlns:p14="http://schemas.microsoft.com/office/powerpoint/2010/main" val="321781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a:bodyPr>
          <a:lstStyle/>
          <a:p>
            <a:r>
              <a:rPr lang="en-US" sz="3800" b="1" dirty="0" smtClean="0">
                <a:solidFill>
                  <a:srgbClr val="C00000"/>
                </a:solidFill>
              </a:rPr>
              <a:t>Growth &amp; Development</a:t>
            </a:r>
            <a:endParaRPr lang="en-AU" sz="3800" b="1" dirty="0">
              <a:solidFill>
                <a:srgbClr val="C00000"/>
              </a:solidFill>
            </a:endParaRP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6696743" cy="330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273" t="4522" r="12491"/>
          <a:stretch/>
        </p:blipFill>
        <p:spPr>
          <a:xfrm>
            <a:off x="5983939" y="4149080"/>
            <a:ext cx="2980547" cy="2609938"/>
          </a:xfrm>
          <a:prstGeom prst="rect">
            <a:avLst/>
          </a:prstGeom>
        </p:spPr>
      </p:pic>
      <p:sp>
        <p:nvSpPr>
          <p:cNvPr id="4" name="TextBox 3"/>
          <p:cNvSpPr txBox="1"/>
          <p:nvPr/>
        </p:nvSpPr>
        <p:spPr>
          <a:xfrm>
            <a:off x="3059832" y="6080412"/>
            <a:ext cx="3428163" cy="523220"/>
          </a:xfrm>
          <a:prstGeom prst="rect">
            <a:avLst/>
          </a:prstGeom>
          <a:noFill/>
        </p:spPr>
        <p:txBody>
          <a:bodyPr wrap="square" rtlCol="0">
            <a:spAutoFit/>
          </a:bodyPr>
          <a:lstStyle/>
          <a:p>
            <a:r>
              <a:rPr lang="en-AU" sz="1400" dirty="0">
                <a:latin typeface="Calibri" panose="020F0502020204030204" pitchFamily="34" charset="0"/>
              </a:rPr>
              <a:t>http://thewholepersoncoach.co.uk/2-big-benefits-of-expanding-your-comfort-zone/</a:t>
            </a:r>
          </a:p>
        </p:txBody>
      </p:sp>
    </p:spTree>
    <p:extLst>
      <p:ext uri="{BB962C8B-B14F-4D97-AF65-F5344CB8AC3E}">
        <p14:creationId xmlns:p14="http://schemas.microsoft.com/office/powerpoint/2010/main" val="275840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9973" y="1610920"/>
            <a:ext cx="6742387" cy="3795312"/>
          </a:xfrm>
        </p:spPr>
      </p:pic>
      <p:sp>
        <p:nvSpPr>
          <p:cNvPr id="3" name="Title 2"/>
          <p:cNvSpPr>
            <a:spLocks noGrp="1"/>
          </p:cNvSpPr>
          <p:nvPr>
            <p:ph type="title"/>
          </p:nvPr>
        </p:nvSpPr>
        <p:spPr/>
        <p:txBody>
          <a:bodyPr/>
          <a:lstStyle/>
          <a:p>
            <a:r>
              <a:rPr lang="en-US" dirty="0" smtClean="0">
                <a:solidFill>
                  <a:srgbClr val="C00000"/>
                </a:solidFill>
              </a:rPr>
              <a:t>Stress Reduction</a:t>
            </a:r>
            <a:endParaRPr lang="en-AU" dirty="0">
              <a:solidFill>
                <a:srgbClr val="C00000"/>
              </a:solidFill>
            </a:endParaRPr>
          </a:p>
        </p:txBody>
      </p:sp>
      <p:sp>
        <p:nvSpPr>
          <p:cNvPr id="5" name="TextBox 4"/>
          <p:cNvSpPr txBox="1"/>
          <p:nvPr/>
        </p:nvSpPr>
        <p:spPr>
          <a:xfrm>
            <a:off x="1043608" y="5661248"/>
            <a:ext cx="6984776" cy="307777"/>
          </a:xfrm>
          <a:prstGeom prst="rect">
            <a:avLst/>
          </a:prstGeom>
          <a:noFill/>
        </p:spPr>
        <p:txBody>
          <a:bodyPr wrap="square" rtlCol="0">
            <a:spAutoFit/>
          </a:bodyPr>
          <a:lstStyle/>
          <a:p>
            <a:r>
              <a:rPr lang="en-AU" sz="1400" dirty="0">
                <a:latin typeface="Calibri" panose="020F0502020204030204" pitchFamily="34" charset="0"/>
              </a:rPr>
              <a:t>http://www.theage.com.au/victoria/burnout-hits-one-in-four-teachers-20131005-2v13y.html</a:t>
            </a:r>
          </a:p>
        </p:txBody>
      </p:sp>
    </p:spTree>
    <p:extLst>
      <p:ext uri="{BB962C8B-B14F-4D97-AF65-F5344CB8AC3E}">
        <p14:creationId xmlns:p14="http://schemas.microsoft.com/office/powerpoint/2010/main" val="74974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0" y="1340768"/>
            <a:ext cx="5400600" cy="4392488"/>
          </a:xfrm>
        </p:spPr>
      </p:pic>
      <p:sp>
        <p:nvSpPr>
          <p:cNvPr id="3" name="Title 2"/>
          <p:cNvSpPr>
            <a:spLocks noGrp="1"/>
          </p:cNvSpPr>
          <p:nvPr>
            <p:ph type="title"/>
          </p:nvPr>
        </p:nvSpPr>
        <p:spPr/>
        <p:txBody>
          <a:bodyPr/>
          <a:lstStyle/>
          <a:p>
            <a:r>
              <a:rPr lang="en-US" dirty="0" smtClean="0">
                <a:solidFill>
                  <a:srgbClr val="C00000"/>
                </a:solidFill>
              </a:rPr>
              <a:t>Conclusion</a:t>
            </a:r>
            <a:endParaRPr lang="en-AU" dirty="0">
              <a:solidFill>
                <a:srgbClr val="C00000"/>
              </a:solidFill>
            </a:endParaRPr>
          </a:p>
        </p:txBody>
      </p:sp>
      <p:sp>
        <p:nvSpPr>
          <p:cNvPr id="5" name="TextBox 4"/>
          <p:cNvSpPr txBox="1"/>
          <p:nvPr/>
        </p:nvSpPr>
        <p:spPr>
          <a:xfrm>
            <a:off x="2051720" y="5949280"/>
            <a:ext cx="5400600" cy="307777"/>
          </a:xfrm>
          <a:prstGeom prst="rect">
            <a:avLst/>
          </a:prstGeom>
          <a:noFill/>
        </p:spPr>
        <p:txBody>
          <a:bodyPr wrap="square" rtlCol="0">
            <a:spAutoFit/>
          </a:bodyPr>
          <a:lstStyle/>
          <a:p>
            <a:pPr algn="ctr"/>
            <a:r>
              <a:rPr lang="en-AU" sz="1400" dirty="0">
                <a:latin typeface="Calibri" panose="020F0502020204030204" pitchFamily="34" charset="0"/>
              </a:rPr>
              <a:t>https://usergeneratededucation.wordpress.com/2013/01/</a:t>
            </a:r>
          </a:p>
        </p:txBody>
      </p:sp>
    </p:spTree>
    <p:extLst>
      <p:ext uri="{BB962C8B-B14F-4D97-AF65-F5344CB8AC3E}">
        <p14:creationId xmlns:p14="http://schemas.microsoft.com/office/powerpoint/2010/main" val="218318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a:bodyPr>
          <a:lstStyle/>
          <a:p>
            <a:pPr marL="109728" indent="0">
              <a:buNone/>
            </a:pPr>
            <a:r>
              <a:rPr lang="en-US" sz="1400" dirty="0"/>
              <a:t>Brown, M. (2008). Comfort Zone: Model or metaphor? Australian Journal of Outdoor </a:t>
            </a:r>
            <a:r>
              <a:rPr lang="en-US" sz="1400" dirty="0" smtClean="0"/>
              <a:t>	Education</a:t>
            </a:r>
            <a:r>
              <a:rPr lang="en-US" sz="1400" dirty="0"/>
              <a:t>, pp. </a:t>
            </a:r>
            <a:r>
              <a:rPr lang="en-US" sz="1400" dirty="0" smtClean="0"/>
              <a:t>3-12</a:t>
            </a:r>
            <a:endParaRPr lang="en-US" sz="1400" dirty="0"/>
          </a:p>
          <a:p>
            <a:pPr marL="109728" indent="0">
              <a:buNone/>
            </a:pPr>
            <a:r>
              <a:rPr lang="en-US" sz="1400" dirty="0" smtClean="0"/>
              <a:t>Corcoran</a:t>
            </a:r>
            <a:r>
              <a:rPr lang="en-US" sz="1400" dirty="0"/>
              <a:t>, R. &amp; </a:t>
            </a:r>
            <a:r>
              <a:rPr lang="en-US" sz="1400" dirty="0" err="1"/>
              <a:t>Tormey</a:t>
            </a:r>
            <a:r>
              <a:rPr lang="en-US" sz="1400" dirty="0"/>
              <a:t>, R. (</a:t>
            </a:r>
            <a:r>
              <a:rPr lang="en-US" sz="1400" dirty="0" err="1"/>
              <a:t>n.d.</a:t>
            </a:r>
            <a:r>
              <a:rPr lang="en-US" sz="1400" dirty="0"/>
              <a:t>). Understanding Emotional Competencies Through </a:t>
            </a:r>
            <a:r>
              <a:rPr lang="en-US" sz="1400" dirty="0" smtClean="0"/>
              <a:t>	Development Education </a:t>
            </a:r>
            <a:r>
              <a:rPr lang="en-US" sz="1400" dirty="0"/>
              <a:t>in Teacher Education. Retrieved from: </a:t>
            </a:r>
            <a:r>
              <a:rPr lang="en-US" sz="1400" dirty="0" smtClean="0"/>
              <a:t>	http</a:t>
            </a:r>
            <a:r>
              <a:rPr lang="en-US" sz="1400" dirty="0"/>
              <a:t>://</a:t>
            </a:r>
            <a:r>
              <a:rPr lang="en-US" sz="1400" dirty="0" smtClean="0"/>
              <a:t>www.nuigalway.ie/dern/documents/41_roisin_corcoran_and_roland_torme	y.pdf</a:t>
            </a:r>
          </a:p>
          <a:p>
            <a:pPr marL="109728" indent="0">
              <a:buNone/>
            </a:pPr>
            <a:r>
              <a:rPr lang="en-US" sz="1400" dirty="0" smtClean="0"/>
              <a:t>Corcoran</a:t>
            </a:r>
            <a:r>
              <a:rPr lang="en-US" sz="1400" dirty="0"/>
              <a:t>, R. P., &amp; </a:t>
            </a:r>
            <a:r>
              <a:rPr lang="en-US" sz="1400" dirty="0" err="1"/>
              <a:t>Tormey</a:t>
            </a:r>
            <a:r>
              <a:rPr lang="en-US" sz="1400" dirty="0"/>
              <a:t>, R. (2012). Developing Emotionally Competent Teachers - </a:t>
            </a:r>
            <a:r>
              <a:rPr lang="en-US" sz="1400" dirty="0" smtClean="0"/>
              <a:t>	Emotional </a:t>
            </a:r>
            <a:r>
              <a:rPr lang="en-US" sz="1400" dirty="0"/>
              <a:t>Intelligence and Pre-Service Teacher Education. Bern: International </a:t>
            </a:r>
            <a:r>
              <a:rPr lang="en-US" sz="1400" dirty="0" smtClean="0"/>
              <a:t>	Academic </a:t>
            </a:r>
            <a:r>
              <a:rPr lang="en-US" sz="1400" dirty="0"/>
              <a:t>Publishers.</a:t>
            </a:r>
            <a:endParaRPr lang="en-US" sz="1400" dirty="0" smtClean="0"/>
          </a:p>
          <a:p>
            <a:pPr marL="109728" indent="0">
              <a:buNone/>
            </a:pPr>
            <a:r>
              <a:rPr lang="en-US" sz="1400" dirty="0"/>
              <a:t>Costa, A. L., Heath, P., Noble, T., Willis, J., &amp; </a:t>
            </a:r>
            <a:r>
              <a:rPr lang="en-US" sz="1400" dirty="0" err="1"/>
              <a:t>Aedy</a:t>
            </a:r>
            <a:r>
              <a:rPr lang="en-US" sz="1400" dirty="0"/>
              <a:t>, R. (2010, November 30). </a:t>
            </a:r>
            <a:r>
              <a:rPr lang="en-US" sz="1400" dirty="0" err="1"/>
              <a:t>Optimising</a:t>
            </a:r>
            <a:r>
              <a:rPr lang="en-US" sz="1400" dirty="0"/>
              <a:t> our </a:t>
            </a:r>
            <a:r>
              <a:rPr lang="en-US" sz="1400" dirty="0" smtClean="0"/>
              <a:t>	Learning </a:t>
            </a:r>
            <a:r>
              <a:rPr lang="en-US" sz="1400" dirty="0"/>
              <a:t>Potential - Mind and its potential. [Video file]. Retrieved from: </a:t>
            </a:r>
            <a:r>
              <a:rPr lang="en-US" sz="1400" dirty="0" smtClean="0"/>
              <a:t>	http</a:t>
            </a:r>
            <a:r>
              <a:rPr lang="en-US" sz="1400" dirty="0"/>
              <a:t>://</a:t>
            </a:r>
            <a:r>
              <a:rPr lang="en-US" sz="1400" dirty="0" smtClean="0"/>
              <a:t>www.abc.net.au/tv/bigideas/stories/2010/11/30/3079463.htm</a:t>
            </a:r>
          </a:p>
          <a:p>
            <a:pPr marL="109728" indent="0">
              <a:buNone/>
            </a:pPr>
            <a:r>
              <a:rPr lang="en-US" sz="1400" dirty="0" err="1"/>
              <a:t>Csikszentmihalyi</a:t>
            </a:r>
            <a:r>
              <a:rPr lang="en-US" sz="1400" dirty="0"/>
              <a:t>, M. (1990). Flow, the Psychology of Optimal Experience. Harper and Row. </a:t>
            </a:r>
            <a:r>
              <a:rPr lang="en-US" sz="1400" dirty="0" smtClean="0"/>
              <a:t>	Retrieved from</a:t>
            </a:r>
            <a:r>
              <a:rPr lang="en-US" sz="1400" dirty="0"/>
              <a:t>: flow_the_psychology_of_optimal_experience.pdf</a:t>
            </a:r>
          </a:p>
          <a:p>
            <a:pPr marL="109728" indent="0">
              <a:buNone/>
            </a:pPr>
            <a:r>
              <a:rPr lang="en-US" sz="1400" dirty="0" err="1"/>
              <a:t>Daloz</a:t>
            </a:r>
            <a:r>
              <a:rPr lang="en-US" sz="1400" dirty="0"/>
              <a:t>, L. (1986). Effective teaching and mentoring: </a:t>
            </a:r>
            <a:r>
              <a:rPr lang="en-US" sz="1400" dirty="0" err="1"/>
              <a:t>realising</a:t>
            </a:r>
            <a:r>
              <a:rPr lang="en-US" sz="1400" dirty="0"/>
              <a:t> the transformational power of </a:t>
            </a:r>
            <a:r>
              <a:rPr lang="en-US" sz="1400" dirty="0" smtClean="0"/>
              <a:t>	adult </a:t>
            </a:r>
            <a:r>
              <a:rPr lang="en-US" sz="1400" dirty="0"/>
              <a:t>learning experiences. </a:t>
            </a:r>
            <a:r>
              <a:rPr lang="en-US" sz="1400" dirty="0" err="1"/>
              <a:t>Jossey</a:t>
            </a:r>
            <a:r>
              <a:rPr lang="en-US" sz="1400" dirty="0"/>
              <a:t> Bass, San Francisco</a:t>
            </a:r>
          </a:p>
          <a:p>
            <a:pPr marL="109728" indent="0">
              <a:buNone/>
            </a:pPr>
            <a:r>
              <a:rPr lang="en-US" sz="1400" dirty="0" smtClean="0"/>
              <a:t>Darling-Hammond</a:t>
            </a:r>
            <a:r>
              <a:rPr lang="en-US" sz="1400" dirty="0"/>
              <a:t>, L.,</a:t>
            </a:r>
            <a:r>
              <a:rPr lang="en-US" sz="1400" dirty="0" err="1"/>
              <a:t>Orcutt</a:t>
            </a:r>
            <a:r>
              <a:rPr lang="en-US" sz="1400" dirty="0"/>
              <a:t>, </a:t>
            </a:r>
            <a:r>
              <a:rPr lang="en-US" sz="1400" dirty="0" err="1"/>
              <a:t>S.,Strobel</a:t>
            </a:r>
            <a:r>
              <a:rPr lang="en-US" sz="1400" dirty="0"/>
              <a:t>, K., kirsch, E., Lit, I., Martin, D. (2003). Session 5. </a:t>
            </a:r>
            <a:r>
              <a:rPr lang="en-US" sz="1400" dirty="0" smtClean="0"/>
              <a:t>	Feelings 	Count</a:t>
            </a:r>
            <a:r>
              <a:rPr lang="en-US" sz="1400" dirty="0"/>
              <a:t>: Emotions and Learning. Retrieved from: </a:t>
            </a:r>
            <a:r>
              <a:rPr lang="en-US" sz="1400" dirty="0" smtClean="0"/>
              <a:t>	http</a:t>
            </a:r>
            <a:r>
              <a:rPr lang="en-US" sz="1400" dirty="0"/>
              <a:t>://</a:t>
            </a:r>
            <a:r>
              <a:rPr lang="en-US" sz="1400" dirty="0" smtClean="0"/>
              <a:t>www.learner.org/courses/learningclassroom/support/05_emotions_learnin	g.pdf</a:t>
            </a:r>
            <a:endParaRPr lang="en-US" sz="1400" dirty="0"/>
          </a:p>
          <a:p>
            <a:pPr marL="109728" indent="0">
              <a:buNone/>
            </a:pPr>
            <a:endParaRPr lang="en-US" sz="1400" dirty="0" smtClean="0"/>
          </a:p>
          <a:p>
            <a:pPr marL="109728" indent="0">
              <a:buNone/>
            </a:pPr>
            <a:endParaRPr lang="en-US" sz="1400" dirty="0"/>
          </a:p>
          <a:p>
            <a:pPr marL="109728" indent="0">
              <a:buNone/>
            </a:pPr>
            <a:endParaRPr lang="en-AU" sz="1400" dirty="0"/>
          </a:p>
        </p:txBody>
      </p:sp>
      <p:sp>
        <p:nvSpPr>
          <p:cNvPr id="3" name="Title 2"/>
          <p:cNvSpPr>
            <a:spLocks noGrp="1"/>
          </p:cNvSpPr>
          <p:nvPr>
            <p:ph type="title"/>
          </p:nvPr>
        </p:nvSpPr>
        <p:spPr/>
        <p:txBody>
          <a:bodyPr/>
          <a:lstStyle/>
          <a:p>
            <a:r>
              <a:rPr lang="en-US" dirty="0" smtClean="0"/>
              <a:t>References</a:t>
            </a:r>
            <a:endParaRPr lang="en-AU" dirty="0"/>
          </a:p>
        </p:txBody>
      </p:sp>
    </p:spTree>
    <p:extLst>
      <p:ext uri="{BB962C8B-B14F-4D97-AF65-F5344CB8AC3E}">
        <p14:creationId xmlns:p14="http://schemas.microsoft.com/office/powerpoint/2010/main" val="109741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363272" cy="6120680"/>
          </a:xfrm>
        </p:spPr>
        <p:txBody>
          <a:bodyPr>
            <a:normAutofit lnSpcReduction="10000"/>
          </a:bodyPr>
          <a:lstStyle/>
          <a:p>
            <a:pPr marL="109728" indent="0">
              <a:buNone/>
            </a:pPr>
            <a:r>
              <a:rPr lang="en-US" sz="1400" dirty="0"/>
              <a:t>Department of Education, Employment and Workplace Relations (DEEWR) (2014). Social and </a:t>
            </a:r>
            <a:r>
              <a:rPr lang="en-US" sz="1400" dirty="0" smtClean="0"/>
              <a:t>	Emotional </a:t>
            </a:r>
            <a:r>
              <a:rPr lang="en-US" sz="1400" dirty="0"/>
              <a:t>Learning. Retrieved from: </a:t>
            </a:r>
            <a:r>
              <a:rPr lang="en-US" sz="1400" dirty="0" smtClean="0"/>
              <a:t>	http</a:t>
            </a:r>
            <a:r>
              <a:rPr lang="en-US" sz="1400" dirty="0"/>
              <a:t>://</a:t>
            </a:r>
            <a:r>
              <a:rPr lang="en-US" sz="1400" dirty="0" smtClean="0"/>
              <a:t>www.education.vic.gov.au/school/principals/health/pages/socialemotion.as	</a:t>
            </a:r>
            <a:r>
              <a:rPr lang="en-US" sz="1400" dirty="0" err="1" smtClean="0"/>
              <a:t>px</a:t>
            </a:r>
            <a:endParaRPr lang="en-US" sz="1400" dirty="0"/>
          </a:p>
          <a:p>
            <a:pPr marL="109728" indent="0">
              <a:buNone/>
            </a:pPr>
            <a:r>
              <a:rPr lang="en-US" sz="1400" dirty="0" smtClean="0"/>
              <a:t>Elias</a:t>
            </a:r>
            <a:r>
              <a:rPr lang="en-US" sz="1400" dirty="0"/>
              <a:t>, M. J. (2003). Academic and Social Emotional Learning. </a:t>
            </a:r>
            <a:r>
              <a:rPr lang="en-US" sz="1400" dirty="0" err="1"/>
              <a:t>Bellegarde</a:t>
            </a:r>
            <a:r>
              <a:rPr lang="en-US" sz="1400" dirty="0"/>
              <a:t> (France): The 	International Academy of Education. Retrieved from: http://www.ibe.unesco.org</a:t>
            </a:r>
          </a:p>
          <a:p>
            <a:pPr marL="109728" indent="0">
              <a:buNone/>
            </a:pPr>
            <a:r>
              <a:rPr lang="en-US" sz="1400" dirty="0" err="1" smtClean="0"/>
              <a:t>Ergur</a:t>
            </a:r>
            <a:r>
              <a:rPr lang="en-US" sz="1400" dirty="0"/>
              <a:t>, D. O. (2009). How can education professionals become emotionally intelligent? 	</a:t>
            </a:r>
            <a:r>
              <a:rPr lang="en-US" sz="1400" dirty="0" err="1"/>
              <a:t>Procedia</a:t>
            </a:r>
            <a:r>
              <a:rPr lang="en-US" sz="1400" dirty="0"/>
              <a:t> Social and Behavioral Sciences , 1023-1028.</a:t>
            </a:r>
          </a:p>
          <a:p>
            <a:pPr marL="109728" indent="0">
              <a:buNone/>
            </a:pPr>
            <a:r>
              <a:rPr lang="en-US" sz="1400" dirty="0"/>
              <a:t>Goleman, D. (</a:t>
            </a:r>
            <a:r>
              <a:rPr lang="en-US" sz="1400" dirty="0" err="1"/>
              <a:t>n.d.</a:t>
            </a:r>
            <a:r>
              <a:rPr lang="en-US" sz="1400" dirty="0"/>
              <a:t>). Emotional Intelligence. Retrieved from Daniel Goleman: 	http://www.danielgoleman.info/topics/emotional-intelligence/</a:t>
            </a:r>
          </a:p>
          <a:p>
            <a:pPr marL="109728" indent="0">
              <a:buNone/>
            </a:pPr>
            <a:r>
              <a:rPr lang="en-US" sz="1400" dirty="0" err="1"/>
              <a:t>Linke</a:t>
            </a:r>
            <a:r>
              <a:rPr lang="en-US" sz="1400" dirty="0"/>
              <a:t>, Pam (2011). Social and emotional learning as a basis for curriculum. Every Child </a:t>
            </a:r>
            <a:r>
              <a:rPr lang="en-US" sz="1400" dirty="0" smtClean="0"/>
              <a:t>	17(1</a:t>
            </a:r>
            <a:r>
              <a:rPr lang="en-US" sz="1400" dirty="0"/>
              <a:t>) </a:t>
            </a:r>
            <a:r>
              <a:rPr lang="en-US" sz="1400" dirty="0" smtClean="0"/>
              <a:t>Retrieved </a:t>
            </a:r>
            <a:r>
              <a:rPr lang="en-US" sz="1400" dirty="0"/>
              <a:t>from: http://</a:t>
            </a:r>
            <a:r>
              <a:rPr lang="en-US" sz="1400" dirty="0" smtClean="0"/>
              <a:t>www.earlychildhoodaustralia.org.au/our-	publications/every-	child-magazine/every-child-index/every-child-vol-17-1-	2011</a:t>
            </a:r>
            <a:r>
              <a:rPr lang="en-US" sz="1400" dirty="0"/>
              <a:t>/</a:t>
            </a:r>
          </a:p>
          <a:p>
            <a:pPr marL="109728" indent="0">
              <a:buNone/>
            </a:pPr>
            <a:r>
              <a:rPr lang="en-US" sz="1400" dirty="0" smtClean="0"/>
              <a:t>Marshall</a:t>
            </a:r>
            <a:r>
              <a:rPr lang="en-US" sz="1400" dirty="0"/>
              <a:t>, K. (2013). Burnout hits one in four teachers. The Age. Retrieved from: </a:t>
            </a:r>
          </a:p>
          <a:p>
            <a:pPr marL="109728" indent="0">
              <a:buNone/>
            </a:pPr>
            <a:r>
              <a:rPr lang="en-US" sz="1400" dirty="0" smtClean="0"/>
              <a:t>	http</a:t>
            </a:r>
            <a:r>
              <a:rPr lang="en-US" sz="1400" dirty="0"/>
              <a:t>://</a:t>
            </a:r>
            <a:r>
              <a:rPr lang="en-US" sz="1400" dirty="0" smtClean="0"/>
              <a:t>www.theage.com.au/victoria/burnout-hits-one-in-four-teachers-	20131005-2v13y.html</a:t>
            </a:r>
            <a:endParaRPr lang="en-US" sz="1400" dirty="0"/>
          </a:p>
          <a:p>
            <a:pPr marL="109728" indent="0">
              <a:buNone/>
            </a:pPr>
            <a:r>
              <a:rPr lang="en-US" sz="1400" dirty="0" smtClean="0"/>
              <a:t>Matthews</a:t>
            </a:r>
            <a:r>
              <a:rPr lang="en-US" sz="1400" dirty="0"/>
              <a:t>, B. (2006). Engaging Education - Developing emotional literacy, equity and </a:t>
            </a:r>
            <a:r>
              <a:rPr lang="en-US" sz="1400" dirty="0" smtClean="0"/>
              <a:t>co-	education</a:t>
            </a:r>
            <a:r>
              <a:rPr lang="en-US" sz="1400" dirty="0"/>
              <a:t>. </a:t>
            </a:r>
            <a:r>
              <a:rPr lang="en-US" sz="1400" dirty="0" smtClean="0"/>
              <a:t>Berkshire</a:t>
            </a:r>
            <a:r>
              <a:rPr lang="en-US" sz="1400" dirty="0"/>
              <a:t>, England: Open University </a:t>
            </a:r>
            <a:r>
              <a:rPr lang="en-US" sz="1400" dirty="0" smtClean="0"/>
              <a:t>Press</a:t>
            </a:r>
          </a:p>
          <a:p>
            <a:pPr marL="109728" indent="0">
              <a:buNone/>
            </a:pPr>
            <a:r>
              <a:rPr lang="en-US" sz="1400" dirty="0"/>
              <a:t>Mind Tools (2014). The Johari Window - Using Self-Discovery and Communication to 	Build Trust. Retrieved from: 	http://www.mindtools.com/CommSkll/JohariWindow.htm</a:t>
            </a:r>
          </a:p>
          <a:p>
            <a:pPr marL="109728" indent="0">
              <a:buNone/>
            </a:pPr>
            <a:r>
              <a:rPr lang="en-US" sz="1400" dirty="0" err="1"/>
              <a:t>Mortiboys</a:t>
            </a:r>
            <a:r>
              <a:rPr lang="en-US" sz="1400" dirty="0"/>
              <a:t>, A. (2012). Teaching with Emotional Intelligence (2nd Edition). Abingdon, 	Great Britain: Routledge </a:t>
            </a:r>
          </a:p>
          <a:p>
            <a:pPr marL="109728" indent="0">
              <a:buNone/>
            </a:pPr>
            <a:r>
              <a:rPr lang="en-US" sz="1400" dirty="0" err="1"/>
              <a:t>Salovey</a:t>
            </a:r>
            <a:r>
              <a:rPr lang="en-US" sz="1400" dirty="0"/>
              <a:t>, P. &amp; Mayer, J.D. (2004). Emotional Intelligence: Key readings on the Mayer 	and 	</a:t>
            </a:r>
            <a:r>
              <a:rPr lang="en-US" sz="1400" dirty="0" err="1"/>
              <a:t>Salovey</a:t>
            </a:r>
            <a:r>
              <a:rPr lang="en-US" sz="1400" dirty="0"/>
              <a:t> model. National Professional Resources, Inc. New </a:t>
            </a:r>
            <a:r>
              <a:rPr lang="en-US" sz="1400" dirty="0" smtClean="0"/>
              <a:t>York</a:t>
            </a:r>
            <a:endParaRPr lang="en-US" sz="1400" dirty="0"/>
          </a:p>
        </p:txBody>
      </p:sp>
    </p:spTree>
    <p:extLst>
      <p:ext uri="{BB962C8B-B14F-4D97-AF65-F5344CB8AC3E}">
        <p14:creationId xmlns:p14="http://schemas.microsoft.com/office/powerpoint/2010/main" val="39670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052736"/>
            <a:ext cx="6480720" cy="4860540"/>
          </a:xfrm>
        </p:spPr>
      </p:pic>
      <p:sp>
        <p:nvSpPr>
          <p:cNvPr id="3" name="Title 2"/>
          <p:cNvSpPr>
            <a:spLocks noGrp="1"/>
          </p:cNvSpPr>
          <p:nvPr>
            <p:ph type="title"/>
          </p:nvPr>
        </p:nvSpPr>
        <p:spPr/>
        <p:txBody>
          <a:bodyPr/>
          <a:lstStyle/>
          <a:p>
            <a:r>
              <a:rPr lang="en-US" dirty="0" smtClean="0">
                <a:solidFill>
                  <a:srgbClr val="C00000"/>
                </a:solidFill>
              </a:rPr>
              <a:t>Introduction</a:t>
            </a:r>
            <a:endParaRPr lang="en-AU" dirty="0">
              <a:solidFill>
                <a:srgbClr val="C00000"/>
              </a:solidFill>
            </a:endParaRPr>
          </a:p>
        </p:txBody>
      </p:sp>
      <p:sp>
        <p:nvSpPr>
          <p:cNvPr id="5" name="TextBox 4"/>
          <p:cNvSpPr txBox="1"/>
          <p:nvPr/>
        </p:nvSpPr>
        <p:spPr>
          <a:xfrm>
            <a:off x="1475656" y="6026804"/>
            <a:ext cx="6840760" cy="276999"/>
          </a:xfrm>
          <a:prstGeom prst="rect">
            <a:avLst/>
          </a:prstGeom>
          <a:noFill/>
        </p:spPr>
        <p:txBody>
          <a:bodyPr wrap="square" rtlCol="0">
            <a:spAutoFit/>
          </a:bodyPr>
          <a:lstStyle/>
          <a:p>
            <a:r>
              <a:rPr lang="en-AU" sz="1200" dirty="0"/>
              <a:t>https://allthingslearning.files.wordpress.com/2013/06/edl-care-and-emotions.png</a:t>
            </a:r>
          </a:p>
        </p:txBody>
      </p:sp>
    </p:spTree>
    <p:extLst>
      <p:ext uri="{BB962C8B-B14F-4D97-AF65-F5344CB8AC3E}">
        <p14:creationId xmlns:p14="http://schemas.microsoft.com/office/powerpoint/2010/main" val="236729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4862" y="1484784"/>
            <a:ext cx="6187096" cy="4248472"/>
          </a:xfrm>
        </p:spPr>
      </p:pic>
      <p:sp>
        <p:nvSpPr>
          <p:cNvPr id="2" name="Title 1"/>
          <p:cNvSpPr>
            <a:spLocks noGrp="1"/>
          </p:cNvSpPr>
          <p:nvPr>
            <p:ph type="title"/>
          </p:nvPr>
        </p:nvSpPr>
        <p:spPr/>
        <p:txBody>
          <a:bodyPr/>
          <a:lstStyle/>
          <a:p>
            <a:r>
              <a:rPr lang="en-US" dirty="0" smtClean="0">
                <a:solidFill>
                  <a:srgbClr val="C00000"/>
                </a:solidFill>
              </a:rPr>
              <a:t>Why Emotional Intelligence?</a:t>
            </a:r>
            <a:endParaRPr lang="en-AU" dirty="0">
              <a:solidFill>
                <a:srgbClr val="C00000"/>
              </a:solidFill>
            </a:endParaRPr>
          </a:p>
        </p:txBody>
      </p:sp>
      <p:sp>
        <p:nvSpPr>
          <p:cNvPr id="5" name="TextBox 4"/>
          <p:cNvSpPr txBox="1"/>
          <p:nvPr/>
        </p:nvSpPr>
        <p:spPr>
          <a:xfrm>
            <a:off x="1691680" y="5882644"/>
            <a:ext cx="5688632" cy="461665"/>
          </a:xfrm>
          <a:prstGeom prst="rect">
            <a:avLst/>
          </a:prstGeom>
          <a:noFill/>
        </p:spPr>
        <p:txBody>
          <a:bodyPr wrap="square" rtlCol="0">
            <a:spAutoFit/>
          </a:bodyPr>
          <a:lstStyle/>
          <a:p>
            <a:r>
              <a:rPr lang="en-AU" sz="1200" dirty="0"/>
              <a:t>http://liz-green.com/2010/12/making-the-most-of-lifes-journeys-seeing-the-meaning-in-everything/</a:t>
            </a:r>
          </a:p>
        </p:txBody>
      </p:sp>
    </p:spTree>
    <p:extLst>
      <p:ext uri="{BB962C8B-B14F-4D97-AF65-F5344CB8AC3E}">
        <p14:creationId xmlns:p14="http://schemas.microsoft.com/office/powerpoint/2010/main" val="12543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Focus of Today’s Education</a:t>
            </a:r>
            <a:endParaRPr lang="en-AU" dirty="0">
              <a:solidFill>
                <a:srgbClr val="C00000"/>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340768"/>
            <a:ext cx="760872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7904" y="6309320"/>
            <a:ext cx="4680520" cy="276999"/>
          </a:xfrm>
          <a:prstGeom prst="rect">
            <a:avLst/>
          </a:prstGeom>
          <a:noFill/>
        </p:spPr>
        <p:txBody>
          <a:bodyPr wrap="square" rtlCol="0">
            <a:spAutoFit/>
          </a:bodyPr>
          <a:lstStyle/>
          <a:p>
            <a:r>
              <a:rPr lang="en-US" sz="1200" dirty="0" smtClean="0"/>
              <a:t>Australian Curriculum Assessment and Reporting Authority</a:t>
            </a:r>
            <a:endParaRPr lang="en-AU" sz="1200" dirty="0"/>
          </a:p>
        </p:txBody>
      </p:sp>
    </p:spTree>
    <p:extLst>
      <p:ext uri="{BB962C8B-B14F-4D97-AF65-F5344CB8AC3E}">
        <p14:creationId xmlns:p14="http://schemas.microsoft.com/office/powerpoint/2010/main" val="123173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272733"/>
            <a:ext cx="4572637" cy="3429478"/>
          </a:xfrm>
          <a:prstGeom prst="rect">
            <a:avLst/>
          </a:prstGeom>
        </p:spPr>
      </p:pic>
      <p:sp>
        <p:nvSpPr>
          <p:cNvPr id="2" name="Content Placeholder 1"/>
          <p:cNvSpPr>
            <a:spLocks noGrp="1"/>
          </p:cNvSpPr>
          <p:nvPr>
            <p:ph idx="1"/>
          </p:nvPr>
        </p:nvSpPr>
        <p:spPr>
          <a:xfrm>
            <a:off x="457200" y="1481328"/>
            <a:ext cx="8003232" cy="4525963"/>
          </a:xfrm>
        </p:spPr>
        <p:txBody>
          <a:bodyPr>
            <a:normAutofit/>
          </a:bodyPr>
          <a:lstStyle/>
          <a:p>
            <a:pPr marL="109728" indent="0">
              <a:lnSpc>
                <a:spcPct val="150000"/>
              </a:lnSpc>
              <a:buNone/>
            </a:pPr>
            <a:r>
              <a:rPr lang="en-US" sz="2800" dirty="0" smtClean="0"/>
              <a:t>“</a:t>
            </a:r>
            <a:r>
              <a:rPr lang="en-US" sz="2800" dirty="0"/>
              <a:t>L</a:t>
            </a:r>
            <a:r>
              <a:rPr lang="en-US" sz="2800" dirty="0" smtClean="0"/>
              <a:t>earning is an intrinsically social </a:t>
            </a:r>
            <a:r>
              <a:rPr lang="en-US" sz="2800" dirty="0"/>
              <a:t>process </a:t>
            </a:r>
            <a:r>
              <a:rPr lang="en-US" sz="2800" dirty="0" smtClean="0"/>
              <a:t>and the social </a:t>
            </a:r>
            <a:r>
              <a:rPr lang="en-US" sz="2800" dirty="0"/>
              <a:t>and emotional competencies of </a:t>
            </a:r>
            <a:r>
              <a:rPr lang="en-US" sz="2800" dirty="0" smtClean="0"/>
              <a:t>the teachers </a:t>
            </a:r>
            <a:r>
              <a:rPr lang="en-US" sz="2800" dirty="0"/>
              <a:t>have great impact on the teaching-learning </a:t>
            </a:r>
            <a:r>
              <a:rPr lang="en-US" sz="2800" dirty="0" smtClean="0"/>
              <a:t>process”</a:t>
            </a:r>
          </a:p>
          <a:p>
            <a:pPr marL="109728" indent="0">
              <a:lnSpc>
                <a:spcPct val="150000"/>
              </a:lnSpc>
              <a:buNone/>
            </a:pPr>
            <a:endParaRPr lang="en-US" sz="2000" b="1" dirty="0" smtClean="0"/>
          </a:p>
          <a:p>
            <a:pPr marL="109728" indent="0">
              <a:lnSpc>
                <a:spcPct val="150000"/>
              </a:lnSpc>
              <a:buNone/>
            </a:pPr>
            <a:r>
              <a:rPr lang="en-US" sz="2000" b="1" dirty="0" smtClean="0"/>
              <a:t>(</a:t>
            </a:r>
            <a:r>
              <a:rPr lang="en-US" sz="2000" b="1" dirty="0" err="1" smtClean="0"/>
              <a:t>Ergur</a:t>
            </a:r>
            <a:r>
              <a:rPr lang="en-US" sz="2000" b="1" dirty="0" smtClean="0"/>
              <a:t>, 2009)</a:t>
            </a:r>
            <a:endParaRPr lang="en-AU" sz="2000" b="1" dirty="0"/>
          </a:p>
        </p:txBody>
      </p:sp>
      <p:sp>
        <p:nvSpPr>
          <p:cNvPr id="3" name="Title 2"/>
          <p:cNvSpPr>
            <a:spLocks noGrp="1"/>
          </p:cNvSpPr>
          <p:nvPr>
            <p:ph type="title"/>
          </p:nvPr>
        </p:nvSpPr>
        <p:spPr/>
        <p:txBody>
          <a:bodyPr/>
          <a:lstStyle/>
          <a:p>
            <a:r>
              <a:rPr lang="en-US" dirty="0" smtClean="0">
                <a:solidFill>
                  <a:srgbClr val="C00000"/>
                </a:solidFill>
              </a:rPr>
              <a:t>The Social Process of Learning </a:t>
            </a:r>
            <a:endParaRPr lang="en-AU" dirty="0">
              <a:solidFill>
                <a:srgbClr val="C00000"/>
              </a:solidFill>
            </a:endParaRPr>
          </a:p>
        </p:txBody>
      </p:sp>
    </p:spTree>
    <p:extLst>
      <p:ext uri="{BB962C8B-B14F-4D97-AF65-F5344CB8AC3E}">
        <p14:creationId xmlns:p14="http://schemas.microsoft.com/office/powerpoint/2010/main" val="22497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C00000"/>
                </a:solidFill>
              </a:rPr>
              <a:t>Aspects of the </a:t>
            </a:r>
            <a:r>
              <a:rPr lang="en-US" dirty="0">
                <a:solidFill>
                  <a:srgbClr val="C00000"/>
                </a:solidFill>
              </a:rPr>
              <a:t>I</a:t>
            </a:r>
            <a:r>
              <a:rPr lang="en-US" dirty="0" smtClean="0">
                <a:solidFill>
                  <a:srgbClr val="C00000"/>
                </a:solidFill>
              </a:rPr>
              <a:t>deal Teacher</a:t>
            </a:r>
            <a:endParaRPr lang="en-AU" dirty="0">
              <a:solidFill>
                <a:srgbClr val="C00000"/>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7868" y="1556792"/>
            <a:ext cx="74065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8144" y="6133946"/>
            <a:ext cx="2808312" cy="369332"/>
          </a:xfrm>
          <a:prstGeom prst="rect">
            <a:avLst/>
          </a:prstGeom>
          <a:noFill/>
        </p:spPr>
        <p:txBody>
          <a:bodyPr wrap="square" rtlCol="0">
            <a:spAutoFit/>
          </a:bodyPr>
          <a:lstStyle/>
          <a:p>
            <a:r>
              <a:rPr lang="en-US" dirty="0" smtClean="0"/>
              <a:t>(</a:t>
            </a:r>
            <a:r>
              <a:rPr lang="en-US" dirty="0" err="1" smtClean="0"/>
              <a:t>Mortiboys</a:t>
            </a:r>
            <a:r>
              <a:rPr lang="en-US" dirty="0" smtClean="0"/>
              <a:t>, 2012, p. 3)</a:t>
            </a:r>
            <a:endParaRPr lang="en-AU" dirty="0"/>
          </a:p>
        </p:txBody>
      </p:sp>
    </p:spTree>
    <p:extLst>
      <p:ext uri="{BB962C8B-B14F-4D97-AF65-F5344CB8AC3E}">
        <p14:creationId xmlns:p14="http://schemas.microsoft.com/office/powerpoint/2010/main" val="268972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C00000"/>
                </a:solidFill>
              </a:rPr>
              <a:t>What is Emotional Intelligence</a:t>
            </a:r>
            <a:endParaRPr lang="en-AU" dirty="0">
              <a:solidFill>
                <a:srgbClr val="C00000"/>
              </a:solidFill>
            </a:endParaRPr>
          </a:p>
        </p:txBody>
      </p:sp>
      <p:sp>
        <p:nvSpPr>
          <p:cNvPr id="9" name="TextBox 8"/>
          <p:cNvSpPr txBox="1"/>
          <p:nvPr/>
        </p:nvSpPr>
        <p:spPr>
          <a:xfrm>
            <a:off x="179512" y="2767389"/>
            <a:ext cx="4104456" cy="1200329"/>
          </a:xfrm>
          <a:prstGeom prst="rect">
            <a:avLst/>
          </a:prstGeom>
          <a:noFill/>
        </p:spPr>
        <p:txBody>
          <a:bodyPr wrap="square" rtlCol="0">
            <a:spAutoFit/>
          </a:bodyPr>
          <a:lstStyle/>
          <a:p>
            <a:pPr algn="ctr"/>
            <a:r>
              <a:rPr lang="en-US" sz="2400" dirty="0" smtClean="0"/>
              <a:t>1920 – </a:t>
            </a:r>
          </a:p>
          <a:p>
            <a:pPr algn="ctr"/>
            <a:r>
              <a:rPr lang="en-US" sz="2400" b="1" dirty="0" smtClean="0"/>
              <a:t>Edward Thorndike</a:t>
            </a:r>
          </a:p>
          <a:p>
            <a:pPr algn="ctr"/>
            <a:r>
              <a:rPr lang="en-US" sz="2400" dirty="0" smtClean="0"/>
              <a:t>Social Intelligence</a:t>
            </a:r>
            <a:endParaRPr lang="en-AU" sz="2400" dirty="0"/>
          </a:p>
        </p:txBody>
      </p:sp>
      <p:sp>
        <p:nvSpPr>
          <p:cNvPr id="10" name="TextBox 9"/>
          <p:cNvSpPr txBox="1"/>
          <p:nvPr/>
        </p:nvSpPr>
        <p:spPr>
          <a:xfrm>
            <a:off x="1880857" y="1463822"/>
            <a:ext cx="4032448" cy="830997"/>
          </a:xfrm>
          <a:prstGeom prst="rect">
            <a:avLst/>
          </a:prstGeom>
          <a:noFill/>
        </p:spPr>
        <p:txBody>
          <a:bodyPr wrap="square" rtlCol="0">
            <a:spAutoFit/>
          </a:bodyPr>
          <a:lstStyle/>
          <a:p>
            <a:pPr algn="ctr"/>
            <a:r>
              <a:rPr lang="en-US" sz="2400" dirty="0" smtClean="0"/>
              <a:t>1970 – </a:t>
            </a:r>
            <a:r>
              <a:rPr lang="en-US" sz="2400" b="1" dirty="0" smtClean="0"/>
              <a:t>Claude Steiner</a:t>
            </a:r>
          </a:p>
          <a:p>
            <a:pPr algn="ctr"/>
            <a:r>
              <a:rPr lang="en-US" sz="2400" dirty="0" smtClean="0"/>
              <a:t>Emotional Literacy</a:t>
            </a:r>
            <a:endParaRPr lang="en-AU" sz="2400" dirty="0"/>
          </a:p>
        </p:txBody>
      </p:sp>
      <p:sp>
        <p:nvSpPr>
          <p:cNvPr id="11" name="TextBox 10"/>
          <p:cNvSpPr txBox="1"/>
          <p:nvPr/>
        </p:nvSpPr>
        <p:spPr>
          <a:xfrm>
            <a:off x="4518220" y="2617926"/>
            <a:ext cx="3816424" cy="1200329"/>
          </a:xfrm>
          <a:prstGeom prst="rect">
            <a:avLst/>
          </a:prstGeom>
          <a:noFill/>
        </p:spPr>
        <p:txBody>
          <a:bodyPr wrap="square" rtlCol="0">
            <a:spAutoFit/>
          </a:bodyPr>
          <a:lstStyle/>
          <a:p>
            <a:pPr algn="ctr"/>
            <a:r>
              <a:rPr lang="en-US" sz="2400" dirty="0" smtClean="0"/>
              <a:t>1983 – </a:t>
            </a:r>
            <a:r>
              <a:rPr lang="en-US" sz="2400" b="1" dirty="0" smtClean="0"/>
              <a:t>Howard Gardner</a:t>
            </a:r>
          </a:p>
          <a:p>
            <a:pPr algn="ctr"/>
            <a:r>
              <a:rPr lang="en-US" sz="2400" dirty="0" smtClean="0"/>
              <a:t>Multiple Intelligences (Inter- &amp; Intrapersonal)</a:t>
            </a:r>
            <a:endParaRPr lang="en-AU" sz="2400" dirty="0"/>
          </a:p>
        </p:txBody>
      </p:sp>
      <p:sp>
        <p:nvSpPr>
          <p:cNvPr id="12" name="TextBox 11"/>
          <p:cNvSpPr txBox="1"/>
          <p:nvPr/>
        </p:nvSpPr>
        <p:spPr>
          <a:xfrm>
            <a:off x="2627784" y="4458103"/>
            <a:ext cx="5364596" cy="830997"/>
          </a:xfrm>
          <a:prstGeom prst="rect">
            <a:avLst/>
          </a:prstGeom>
          <a:noFill/>
        </p:spPr>
        <p:txBody>
          <a:bodyPr wrap="square" rtlCol="0">
            <a:spAutoFit/>
          </a:bodyPr>
          <a:lstStyle/>
          <a:p>
            <a:pPr algn="ctr"/>
            <a:r>
              <a:rPr lang="en-US" sz="2400" dirty="0" smtClean="0"/>
              <a:t>1990 – </a:t>
            </a:r>
            <a:r>
              <a:rPr lang="en-US" sz="2400" b="1" dirty="0" smtClean="0"/>
              <a:t>Peter </a:t>
            </a:r>
            <a:r>
              <a:rPr lang="en-US" sz="2400" b="1" dirty="0" err="1" smtClean="0"/>
              <a:t>Salovey</a:t>
            </a:r>
            <a:r>
              <a:rPr lang="en-US" sz="2400" b="1" dirty="0" smtClean="0"/>
              <a:t> &amp; John Mayer</a:t>
            </a:r>
          </a:p>
          <a:p>
            <a:pPr algn="ctr"/>
            <a:r>
              <a:rPr lang="en-US" sz="2400" dirty="0" smtClean="0"/>
              <a:t>Emotional Intelligence</a:t>
            </a:r>
            <a:endParaRPr lang="en-AU" sz="2400" dirty="0"/>
          </a:p>
        </p:txBody>
      </p:sp>
      <p:sp>
        <p:nvSpPr>
          <p:cNvPr id="13" name="TextBox 12"/>
          <p:cNvSpPr txBox="1"/>
          <p:nvPr/>
        </p:nvSpPr>
        <p:spPr>
          <a:xfrm>
            <a:off x="2915816" y="5885475"/>
            <a:ext cx="5616624" cy="830997"/>
          </a:xfrm>
          <a:prstGeom prst="rect">
            <a:avLst/>
          </a:prstGeom>
          <a:noFill/>
        </p:spPr>
        <p:txBody>
          <a:bodyPr wrap="square" rtlCol="0">
            <a:spAutoFit/>
          </a:bodyPr>
          <a:lstStyle/>
          <a:p>
            <a:pPr algn="ctr"/>
            <a:r>
              <a:rPr lang="en-US" sz="2400" dirty="0" smtClean="0"/>
              <a:t>1995 - </a:t>
            </a:r>
            <a:r>
              <a:rPr lang="en-US" sz="2400" b="1" dirty="0" smtClean="0"/>
              <a:t>Daniel Goleman</a:t>
            </a:r>
            <a:endParaRPr lang="en-AU" sz="2400" b="1" dirty="0"/>
          </a:p>
          <a:p>
            <a:pPr algn="ctr"/>
            <a:r>
              <a:rPr lang="en-US" sz="2400" dirty="0" smtClean="0"/>
              <a:t>Social and Emotional Learning (SEL)</a:t>
            </a:r>
            <a:endParaRPr lang="en-AU" sz="2400" dirty="0"/>
          </a:p>
        </p:txBody>
      </p:sp>
      <p:sp>
        <p:nvSpPr>
          <p:cNvPr id="22" name="Right Arrow 21"/>
          <p:cNvSpPr/>
          <p:nvPr/>
        </p:nvSpPr>
        <p:spPr>
          <a:xfrm rot="5400000">
            <a:off x="5092378" y="5331492"/>
            <a:ext cx="6069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ight Arrow 22"/>
          <p:cNvSpPr/>
          <p:nvPr/>
        </p:nvSpPr>
        <p:spPr>
          <a:xfrm rot="19138968">
            <a:off x="1343493" y="2224285"/>
            <a:ext cx="10747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p:cNvSpPr/>
          <p:nvPr/>
        </p:nvSpPr>
        <p:spPr>
          <a:xfrm rot="3105034">
            <a:off x="6396656" y="1883562"/>
            <a:ext cx="11555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p:cNvSpPr/>
          <p:nvPr/>
        </p:nvSpPr>
        <p:spPr>
          <a:xfrm rot="7311025">
            <a:off x="5837840" y="3878174"/>
            <a:ext cx="695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98" y="1286067"/>
            <a:ext cx="784101" cy="100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9172" y="4297073"/>
            <a:ext cx="632323" cy="97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360" y="4374375"/>
            <a:ext cx="612080" cy="92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9752" y="5798083"/>
            <a:ext cx="700718" cy="100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2924944"/>
            <a:ext cx="669239" cy="88522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0623" y="2551605"/>
            <a:ext cx="834913" cy="1136531"/>
          </a:xfrm>
          <a:prstGeom prst="rect">
            <a:avLst/>
          </a:prstGeom>
        </p:spPr>
      </p:pic>
    </p:spTree>
    <p:extLst>
      <p:ext uri="{BB962C8B-B14F-4D97-AF65-F5344CB8AC3E}">
        <p14:creationId xmlns:p14="http://schemas.microsoft.com/office/powerpoint/2010/main" val="61105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The Benefits of EI in Teaching</a:t>
            </a:r>
            <a:endParaRPr lang="en-AU" dirty="0">
              <a:solidFill>
                <a:srgbClr val="C00000"/>
              </a:solidFill>
            </a:endParaRPr>
          </a:p>
        </p:txBody>
      </p:sp>
      <p:sp>
        <p:nvSpPr>
          <p:cNvPr id="5" name="Text Placeholder 4"/>
          <p:cNvSpPr>
            <a:spLocks noGrp="1"/>
          </p:cNvSpPr>
          <p:nvPr>
            <p:ph type="body" sz="half" idx="3"/>
          </p:nvPr>
        </p:nvSpPr>
        <p:spPr>
          <a:xfrm>
            <a:off x="1691680" y="5805264"/>
            <a:ext cx="5616624" cy="762000"/>
          </a:xfrm>
        </p:spPr>
        <p:txBody>
          <a:bodyPr>
            <a:normAutofit/>
          </a:bodyPr>
          <a:lstStyle/>
          <a:p>
            <a:r>
              <a:rPr lang="en-US" dirty="0" smtClean="0"/>
              <a:t>Develops skills for the 21</a:t>
            </a:r>
            <a:r>
              <a:rPr lang="en-US" baseline="30000" dirty="0" smtClean="0"/>
              <a:t>st</a:t>
            </a:r>
            <a:r>
              <a:rPr lang="en-US" dirty="0" smtClean="0"/>
              <a:t> century</a:t>
            </a:r>
            <a:endParaRPr lang="en-AU"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1763688" y="1340767"/>
            <a:ext cx="5471474" cy="4289365"/>
          </a:xfrm>
        </p:spPr>
      </p:pic>
      <p:sp>
        <p:nvSpPr>
          <p:cNvPr id="9" name="TextBox 8"/>
          <p:cNvSpPr txBox="1"/>
          <p:nvPr/>
        </p:nvSpPr>
        <p:spPr>
          <a:xfrm rot="5400000">
            <a:off x="5697996" y="3455132"/>
            <a:ext cx="5832648" cy="307777"/>
          </a:xfrm>
          <a:prstGeom prst="rect">
            <a:avLst/>
          </a:prstGeom>
          <a:noFill/>
        </p:spPr>
        <p:txBody>
          <a:bodyPr wrap="square" rtlCol="0">
            <a:spAutoFit/>
          </a:bodyPr>
          <a:lstStyle/>
          <a:p>
            <a:r>
              <a:rPr lang="en-AU" sz="1400" dirty="0">
                <a:latin typeface="Calibri" panose="020F0502020204030204" pitchFamily="34" charset="0"/>
              </a:rPr>
              <a:t>https://storify.com/clkoh/embracing-4c-s-super-skills-for-the-21st-century</a:t>
            </a:r>
          </a:p>
        </p:txBody>
      </p:sp>
    </p:spTree>
    <p:extLst>
      <p:ext uri="{BB962C8B-B14F-4D97-AF65-F5344CB8AC3E}">
        <p14:creationId xmlns:p14="http://schemas.microsoft.com/office/powerpoint/2010/main" val="389965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340768"/>
            <a:ext cx="7108959" cy="3998790"/>
          </a:xfrm>
        </p:spPr>
      </p:pic>
      <p:sp>
        <p:nvSpPr>
          <p:cNvPr id="3" name="Title 2"/>
          <p:cNvSpPr>
            <a:spLocks noGrp="1"/>
          </p:cNvSpPr>
          <p:nvPr>
            <p:ph type="title"/>
          </p:nvPr>
        </p:nvSpPr>
        <p:spPr/>
        <p:txBody>
          <a:bodyPr>
            <a:normAutofit fontScale="90000"/>
          </a:bodyPr>
          <a:lstStyle/>
          <a:p>
            <a:r>
              <a:rPr lang="en-US" dirty="0" smtClean="0">
                <a:solidFill>
                  <a:srgbClr val="C00000"/>
                </a:solidFill>
              </a:rPr>
              <a:t>Good </a:t>
            </a:r>
            <a:r>
              <a:rPr lang="en-US" dirty="0">
                <a:solidFill>
                  <a:srgbClr val="C00000"/>
                </a:solidFill>
              </a:rPr>
              <a:t>I</a:t>
            </a:r>
            <a:r>
              <a:rPr lang="en-US" dirty="0" smtClean="0">
                <a:solidFill>
                  <a:srgbClr val="C00000"/>
                </a:solidFill>
              </a:rPr>
              <a:t>nterpersonal Relationships</a:t>
            </a:r>
            <a:endParaRPr lang="en-AU" dirty="0">
              <a:solidFill>
                <a:srgbClr val="C00000"/>
              </a:solidFill>
            </a:endParaRPr>
          </a:p>
        </p:txBody>
      </p:sp>
      <p:sp>
        <p:nvSpPr>
          <p:cNvPr id="5" name="TextBox 4"/>
          <p:cNvSpPr txBox="1"/>
          <p:nvPr/>
        </p:nvSpPr>
        <p:spPr>
          <a:xfrm>
            <a:off x="1403648" y="5661247"/>
            <a:ext cx="6480720" cy="307777"/>
          </a:xfrm>
          <a:prstGeom prst="rect">
            <a:avLst/>
          </a:prstGeom>
          <a:noFill/>
        </p:spPr>
        <p:txBody>
          <a:bodyPr wrap="square" rtlCol="0">
            <a:spAutoFit/>
          </a:bodyPr>
          <a:lstStyle/>
          <a:p>
            <a:r>
              <a:rPr lang="en-AU" sz="1400" dirty="0">
                <a:latin typeface="Calibri" panose="020F0502020204030204" pitchFamily="34" charset="0"/>
              </a:rPr>
              <a:t>http://umdpsyc.blogspot.com.au/2013/08/research-assistant-position-with.html</a:t>
            </a:r>
          </a:p>
        </p:txBody>
      </p:sp>
    </p:spTree>
    <p:extLst>
      <p:ext uri="{BB962C8B-B14F-4D97-AF65-F5344CB8AC3E}">
        <p14:creationId xmlns:p14="http://schemas.microsoft.com/office/powerpoint/2010/main" val="4002618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5668</TotalTime>
  <Words>2974</Words>
  <Application>Microsoft Office PowerPoint</Application>
  <PresentationFormat>On-screen Show (4:3)</PresentationFormat>
  <Paragraphs>141</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The Emotional Intelligent Teacher</vt:lpstr>
      <vt:lpstr>Introduction</vt:lpstr>
      <vt:lpstr>Why Emotional Intelligence?</vt:lpstr>
      <vt:lpstr>Focus of Today’s Education</vt:lpstr>
      <vt:lpstr>The Social Process of Learning </vt:lpstr>
      <vt:lpstr>Aspects of the Ideal Teacher</vt:lpstr>
      <vt:lpstr>What is Emotional Intelligence</vt:lpstr>
      <vt:lpstr>The Benefits of EI in Teaching</vt:lpstr>
      <vt:lpstr>Good Interpersonal Relationships</vt:lpstr>
      <vt:lpstr>Cooperation, Trust, Honesty  &amp; Respect</vt:lpstr>
      <vt:lpstr>Flow</vt:lpstr>
      <vt:lpstr>Growth &amp; Development</vt:lpstr>
      <vt:lpstr>Stress Reduction</vt:lpstr>
      <vt:lpstr>Conclusion</vt:lpstr>
      <vt:lpstr>References</vt:lpstr>
      <vt:lpstr>PowerPoint Presentation</vt:lpstr>
    </vt:vector>
  </TitlesOfParts>
  <Company>Wodonga Institute of TAFE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Tilly Waite</dc:creator>
  <cp:lastModifiedBy>Tilly Waite</cp:lastModifiedBy>
  <cp:revision>81</cp:revision>
  <dcterms:created xsi:type="dcterms:W3CDTF">2014-10-25T00:38:39Z</dcterms:created>
  <dcterms:modified xsi:type="dcterms:W3CDTF">2014-11-16T08:24:19Z</dcterms:modified>
</cp:coreProperties>
</file>